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6" r:id="rId1"/>
  </p:sldMasterIdLst>
  <p:notesMasterIdLst>
    <p:notesMasterId r:id="rId47"/>
  </p:notesMasterIdLst>
  <p:sldIdLst>
    <p:sldId id="256" r:id="rId2"/>
    <p:sldId id="257" r:id="rId3"/>
    <p:sldId id="272" r:id="rId4"/>
    <p:sldId id="273" r:id="rId5"/>
    <p:sldId id="277" r:id="rId6"/>
    <p:sldId id="278" r:id="rId7"/>
    <p:sldId id="279" r:id="rId8"/>
    <p:sldId id="274" r:id="rId9"/>
    <p:sldId id="275" r:id="rId10"/>
    <p:sldId id="258" r:id="rId11"/>
    <p:sldId id="276" r:id="rId12"/>
    <p:sldId id="280" r:id="rId13"/>
    <p:sldId id="259" r:id="rId14"/>
    <p:sldId id="261" r:id="rId15"/>
    <p:sldId id="262" r:id="rId16"/>
    <p:sldId id="281" r:id="rId17"/>
    <p:sldId id="263" r:id="rId18"/>
    <p:sldId id="282" r:id="rId19"/>
    <p:sldId id="264" r:id="rId20"/>
    <p:sldId id="284" r:id="rId21"/>
    <p:sldId id="266" r:id="rId22"/>
    <p:sldId id="286" r:id="rId23"/>
    <p:sldId id="285" r:id="rId24"/>
    <p:sldId id="267" r:id="rId25"/>
    <p:sldId id="287" r:id="rId26"/>
    <p:sldId id="270" r:id="rId27"/>
    <p:sldId id="293" r:id="rId28"/>
    <p:sldId id="294" r:id="rId29"/>
    <p:sldId id="319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269" r:id="rId39"/>
    <p:sldId id="288" r:id="rId40"/>
    <p:sldId id="320" r:id="rId41"/>
    <p:sldId id="289" r:id="rId42"/>
    <p:sldId id="290" r:id="rId43"/>
    <p:sldId id="268" r:id="rId44"/>
    <p:sldId id="271" r:id="rId45"/>
    <p:sldId id="291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79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5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D25618-2570-4618-86A5-F51708DDE17D}" type="datetimeFigureOut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F985E8-8A0A-433A-8388-99B9BC30DE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967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7D8D-895D-4A32-BBB0-35F98E6D6D1A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r>
              <a:rPr lang="zh-CN" altLang="en-US"/>
              <a:t>第一章 嵌入式系统概论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D2BE3B3C-08EA-47AD-A385-10D430A3A5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54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313A-70C0-4086-A54F-31714804A399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939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23BD-DE99-43EC-902A-B6E77B9C9AAB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9182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1" y="1885950"/>
            <a:ext cx="8178800" cy="41719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4624259-F351-4702-9D5A-525E25DAE6C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AE8F89-E5B4-4037-BBC4-A9DC6CB349E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1796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164" y="282501"/>
            <a:ext cx="8672242" cy="1026534"/>
          </a:xfrm>
        </p:spPr>
        <p:txBody>
          <a:bodyPr>
            <a:normAutofit/>
          </a:bodyPr>
          <a:lstStyle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164" y="1395663"/>
            <a:ext cx="8672242" cy="4776537"/>
          </a:xfrm>
        </p:spPr>
        <p:txBody>
          <a:bodyPr/>
          <a:lstStyle>
            <a:lvl1pPr>
              <a:lnSpc>
                <a:spcPct val="120000"/>
              </a:lnSpc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20000"/>
              </a:lnSpc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334C-10EC-4777-907D-61A0AECA8E9D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105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E58A081-5675-4138-AFE9-08C97E249749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zh-CN" altLang="en-US"/>
              <a:t>第一章 嵌入式系统概论</a:t>
            </a: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D2BE3B3C-08EA-47AD-A385-10D430A3A5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118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3C103-9A6E-4BE9-9F31-D5A4E19F16C1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227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A98E-7B8E-462E-9BC7-E6A34E4361F6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671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07E3E42-1157-4050-9D7D-38D24B05F822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zh-CN" altLang="en-US"/>
              <a:t>第一章 嵌入式系统概论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076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08DD9-318C-4902-B252-6AE89AFF6EC9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298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33449-C0A4-4C64-BAF0-B49A852549A9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30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CAC2-5683-4E94-870E-CF1000FE3287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695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53FBA3A-FA62-46D1-863C-909951786156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zh-CN" altLang="en-US"/>
              <a:t>第一章 嵌入式系统概论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D2BE3B3C-08EA-47AD-A385-10D430A3A5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346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36639" y="2066260"/>
            <a:ext cx="7772400" cy="1414360"/>
          </a:xfrm>
        </p:spPr>
        <p:txBody>
          <a:bodyPr>
            <a:normAutofit/>
          </a:bodyPr>
          <a:lstStyle/>
          <a:p>
            <a:r>
              <a:rPr lang="zh-CN" altLang="en-US" sz="5400" dirty="0"/>
              <a:t>第一章 嵌入式系统概论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95" y="5258683"/>
            <a:ext cx="1203627" cy="115256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378" y="5311471"/>
            <a:ext cx="1113910" cy="11234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7145" y="5311471"/>
            <a:ext cx="1250458" cy="11509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603" y="5380298"/>
            <a:ext cx="1148437" cy="11234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6040" y="5459000"/>
            <a:ext cx="924238" cy="96413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6196" y="5390229"/>
            <a:ext cx="1132519" cy="114100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4633" y="5393454"/>
            <a:ext cx="1137777" cy="113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36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嵌入式系统概念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164" y="1395663"/>
            <a:ext cx="8672242" cy="4766598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2400" dirty="0"/>
              <a:t>上述示例特点</a:t>
            </a:r>
            <a:endParaRPr lang="en-US" altLang="zh-CN" sz="2400" dirty="0"/>
          </a:p>
          <a:p>
            <a:pPr lvl="1"/>
            <a:r>
              <a:rPr lang="zh-CN" altLang="en-US" sz="2000" dirty="0"/>
              <a:t>专用目的</a:t>
            </a:r>
            <a:endParaRPr lang="en-US" altLang="zh-CN" sz="2000" dirty="0"/>
          </a:p>
          <a:p>
            <a:pPr lvl="1"/>
            <a:r>
              <a:rPr lang="zh-CN" altLang="en-US" sz="2000" dirty="0"/>
              <a:t>软硬件为特定应用而设计</a:t>
            </a:r>
            <a:endParaRPr lang="en-US" altLang="zh-CN" sz="2000" dirty="0"/>
          </a:p>
          <a:p>
            <a:pPr lvl="1"/>
            <a:r>
              <a:rPr lang="zh-CN" altLang="en-US" sz="2000" dirty="0"/>
              <a:t>实时</a:t>
            </a:r>
            <a:endParaRPr lang="en-US" altLang="zh-CN" sz="2000" dirty="0"/>
          </a:p>
          <a:p>
            <a:r>
              <a:rPr lang="zh-CN" altLang="en-US" sz="2400" dirty="0"/>
              <a:t>嵌入式系统定义</a:t>
            </a:r>
            <a:endParaRPr lang="en-US" altLang="zh-CN" sz="2400" dirty="0"/>
          </a:p>
          <a:p>
            <a:pPr lvl="1"/>
            <a:r>
              <a:rPr lang="en-US" altLang="zh-CN" sz="2000" dirty="0"/>
              <a:t>IEEE</a:t>
            </a:r>
            <a:r>
              <a:rPr lang="zh-CN" altLang="en-US" sz="2000" dirty="0"/>
              <a:t>：用于控制、监视或者辅助操作机器或设备的装置</a:t>
            </a:r>
            <a:endParaRPr lang="en-US" altLang="zh-CN" sz="2000" dirty="0"/>
          </a:p>
          <a:p>
            <a:pPr lvl="1"/>
            <a:r>
              <a:rPr lang="zh-CN" altLang="en-US" sz="2000" dirty="0"/>
              <a:t>通用的定义：在产品内部，具有</a:t>
            </a:r>
            <a:r>
              <a:rPr lang="zh-CN" altLang="en-US" sz="2000" b="1" dirty="0">
                <a:solidFill>
                  <a:srgbClr val="FF0000"/>
                </a:solidFill>
              </a:rPr>
              <a:t>特定功能</a:t>
            </a:r>
            <a:r>
              <a:rPr lang="zh-CN" altLang="en-US" sz="2000" dirty="0"/>
              <a:t>的计算机系统。</a:t>
            </a:r>
            <a:endParaRPr lang="en-US" altLang="zh-CN" sz="2000" dirty="0"/>
          </a:p>
          <a:p>
            <a:pPr lvl="1"/>
            <a:r>
              <a:rPr lang="zh-CN" altLang="en-US" sz="2000" dirty="0">
                <a:latin typeface="+mn-ea"/>
              </a:rPr>
              <a:t>通用计算机不是嵌入式设备，但可用于嵌入式设备的开发</a:t>
            </a:r>
            <a:endParaRPr lang="en-US" altLang="zh-CN" sz="2000" dirty="0"/>
          </a:p>
          <a:p>
            <a:r>
              <a:rPr lang="zh-CN" altLang="en-US" sz="2400" dirty="0"/>
              <a:t>嵌入式系统</a:t>
            </a:r>
            <a:endParaRPr lang="en-US" altLang="zh-CN" sz="2400" dirty="0"/>
          </a:p>
          <a:p>
            <a:pPr lvl="1"/>
            <a:r>
              <a:rPr lang="zh-CN" altLang="en-US" sz="2000" dirty="0"/>
              <a:t>实时（硬实时）：</a:t>
            </a:r>
            <a:r>
              <a:rPr lang="zh-CN" altLang="zh-CN" sz="2000" dirty="0"/>
              <a:t>超过时限将产生不可接收的</a:t>
            </a:r>
            <a:r>
              <a:rPr lang="zh-CN" altLang="en-US" sz="2000" dirty="0"/>
              <a:t>结果，如机毁人亡、系统崩溃</a:t>
            </a:r>
            <a:endParaRPr lang="en-US" altLang="zh-CN" sz="2000" dirty="0"/>
          </a:p>
          <a:p>
            <a:pPr lvl="1"/>
            <a:r>
              <a:rPr lang="zh-CN" altLang="en-US" sz="2000" dirty="0"/>
              <a:t>非实时（软实时）：超过时限，可能会影响性能，但不会带来灾难性后果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813025-7A91-419D-922B-7B430C396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A037928-F1EE-4DCF-B713-E5D4C7991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FDA92-3DD3-4A96-8603-D631A5BC4C18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8E249F-3648-4221-BE16-673B3C8F5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</a:p>
        </p:txBody>
      </p:sp>
    </p:spTree>
    <p:extLst>
      <p:ext uri="{BB962C8B-B14F-4D97-AF65-F5344CB8AC3E}">
        <p14:creationId xmlns:p14="http://schemas.microsoft.com/office/powerpoint/2010/main" val="806446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E6C263-89CC-42A4-AF9B-012BF8148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嵌入式系统特点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E94ADD-B72E-41DA-9813-42406F93D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专用性强</a:t>
            </a:r>
            <a:endParaRPr lang="en-US" altLang="zh-CN" dirty="0"/>
          </a:p>
          <a:p>
            <a:r>
              <a:rPr lang="zh-CN" altLang="en-US" dirty="0"/>
              <a:t>资源受限</a:t>
            </a:r>
            <a:endParaRPr lang="en-US" altLang="zh-CN" dirty="0"/>
          </a:p>
          <a:p>
            <a:pPr lvl="1"/>
            <a:r>
              <a:rPr lang="zh-CN" altLang="en-US" dirty="0"/>
              <a:t>许多嵌入式系统受市场约束需要低的制造成本</a:t>
            </a:r>
            <a:r>
              <a:rPr lang="en-US" altLang="zh-CN" dirty="0"/>
              <a:t>.</a:t>
            </a:r>
          </a:p>
          <a:p>
            <a:pPr lvl="1"/>
            <a:r>
              <a:rPr lang="zh-CN" altLang="en-US" dirty="0"/>
              <a:t>低内存</a:t>
            </a:r>
            <a:r>
              <a:rPr lang="en-US" altLang="zh-CN" dirty="0"/>
              <a:t>, </a:t>
            </a:r>
            <a:r>
              <a:rPr lang="zh-CN" altLang="en-US" dirty="0"/>
              <a:t>低端处理器等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知识集成度高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运行复杂的算法和多个算法</a:t>
            </a:r>
            <a:r>
              <a:rPr lang="en-US" altLang="zh-CN" dirty="0"/>
              <a:t>.</a:t>
            </a:r>
          </a:p>
          <a:p>
            <a:pPr lvl="2">
              <a:defRPr/>
            </a:pPr>
            <a:r>
              <a:rPr lang="zh-CN" altLang="en-US" dirty="0"/>
              <a:t>移动设备</a:t>
            </a:r>
            <a:r>
              <a:rPr lang="en-US" altLang="zh-CN" dirty="0"/>
              <a:t>, </a:t>
            </a:r>
            <a:r>
              <a:rPr lang="zh-CN" altLang="en-US" dirty="0"/>
              <a:t>激光打印机</a:t>
            </a:r>
            <a:r>
              <a:rPr lang="en-US" altLang="zh-CN" dirty="0"/>
              <a:t>.</a:t>
            </a:r>
          </a:p>
          <a:p>
            <a:pPr lvl="1">
              <a:defRPr/>
            </a:pPr>
            <a:r>
              <a:rPr lang="zh-CN" altLang="en-US" dirty="0"/>
              <a:t>提供复杂的用户界面</a:t>
            </a:r>
            <a:r>
              <a:rPr lang="en-US" altLang="zh-CN" dirty="0"/>
              <a:t>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247F8A-D5BE-44B8-92AC-DEDED1465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E9A153-96A5-4569-A007-F5D63D330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7E425-49E4-4740-957D-60DF0CC0D20A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6FD053-AD24-485E-B177-A7CDF3B60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</a:p>
        </p:txBody>
      </p:sp>
    </p:spTree>
    <p:extLst>
      <p:ext uri="{BB962C8B-B14F-4D97-AF65-F5344CB8AC3E}">
        <p14:creationId xmlns:p14="http://schemas.microsoft.com/office/powerpoint/2010/main" val="905991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E6C263-89CC-42A4-AF9B-012BF8148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嵌入式系统特点</a:t>
            </a:r>
            <a:r>
              <a:rPr lang="en-US" altLang="zh-CN" dirty="0"/>
              <a:t>(</a:t>
            </a:r>
            <a:r>
              <a:rPr lang="zh-CN" altLang="en-US" dirty="0"/>
              <a:t>续）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E94ADD-B72E-41DA-9813-42406F93D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高实时性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在规定的时限内数据没有准备好，将中断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在规定的时限内没有获得数据，将会不安全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多速率操作</a:t>
            </a:r>
            <a:r>
              <a:rPr lang="en-US" altLang="zh-CN" dirty="0"/>
              <a:t>.</a:t>
            </a:r>
            <a:r>
              <a:rPr lang="zh-CN" altLang="en-US" dirty="0"/>
              <a:t>（例如多媒体数据流包括视频和音频）</a:t>
            </a:r>
            <a:endParaRPr lang="en-US" altLang="zh-CN" dirty="0"/>
          </a:p>
          <a:p>
            <a:pPr lvl="2">
              <a:defRPr/>
            </a:pPr>
            <a:r>
              <a:rPr lang="zh-CN" altLang="en-US" dirty="0"/>
              <a:t>运行多个实时动作</a:t>
            </a:r>
            <a:endParaRPr lang="en-US" altLang="zh-CN" dirty="0"/>
          </a:p>
          <a:p>
            <a:pPr lvl="2">
              <a:defRPr/>
            </a:pPr>
            <a:r>
              <a:rPr lang="zh-CN" altLang="en-US" dirty="0"/>
              <a:t>以不同的速率执行</a:t>
            </a:r>
            <a:endParaRPr lang="en-US" altLang="zh-CN" dirty="0"/>
          </a:p>
          <a:p>
            <a:r>
              <a:rPr lang="zh-CN" altLang="en-US" dirty="0"/>
              <a:t>高可靠性</a:t>
            </a:r>
            <a:endParaRPr lang="en-US" altLang="zh-CN" dirty="0"/>
          </a:p>
          <a:p>
            <a:pPr lvl="1"/>
            <a:r>
              <a:rPr lang="zh-CN" altLang="en-US" dirty="0"/>
              <a:t>许多嵌入式系统工作在遥远、无人值守及恶劣环境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91C04E-FDD0-4905-AF04-BEF9AFCF8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F6CFE6-08B7-4DA2-9BF7-1E43133CA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73CB-76C0-4E6F-ABA9-2A533293791C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20D66F-3BD5-46CA-9300-9DB5C2576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</a:p>
        </p:txBody>
      </p:sp>
    </p:spTree>
    <p:extLst>
      <p:ext uri="{BB962C8B-B14F-4D97-AF65-F5344CB8AC3E}">
        <p14:creationId xmlns:p14="http://schemas.microsoft.com/office/powerpoint/2010/main" val="1387230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嵌入式系统组成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b="1" kern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嵌入式系统</a:t>
            </a:r>
            <a:r>
              <a:rPr lang="zh-CN" altLang="en-US" b="1" kern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lang="en-US" altLang="zh-CN" b="1" kern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/>
            <a:r>
              <a:rPr lang="zh-CN" altLang="zh-CN" b="1" kern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硬件</a:t>
            </a:r>
            <a:r>
              <a:rPr lang="en-US" altLang="zh-CN" b="1" kern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zh-CN" altLang="en-US" b="1" kern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包括</a:t>
            </a:r>
            <a:r>
              <a:rPr lang="zh-CN" altLang="zh-CN" b="1" kern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核心处理器以及外围器件组成</a:t>
            </a:r>
            <a:endParaRPr lang="en-US" altLang="zh-CN" b="1" kern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/>
            <a:r>
              <a:rPr lang="zh-CN" altLang="en-US" b="1" kern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软件</a:t>
            </a:r>
            <a:r>
              <a:rPr lang="en-US" altLang="zh-CN" b="1" kern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zh-CN" altLang="zh-CN" b="1" kern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包括固件、操作系统、中间件和应用程序</a:t>
            </a:r>
            <a:endParaRPr lang="zh-CN" altLang="zh-CN" b="1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092" y="3596353"/>
            <a:ext cx="2741744" cy="2662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3FCE71E9-89BF-48E1-9534-22DC1BFD870F}"/>
              </a:ext>
            </a:extLst>
          </p:cNvPr>
          <p:cNvGrpSpPr/>
          <p:nvPr/>
        </p:nvGrpSpPr>
        <p:grpSpPr>
          <a:xfrm>
            <a:off x="495200" y="3553039"/>
            <a:ext cx="5411857" cy="2867639"/>
            <a:chOff x="1943100" y="2114550"/>
            <a:chExt cx="5486400" cy="3429000"/>
          </a:xfrm>
        </p:grpSpPr>
        <p:sp>
          <p:nvSpPr>
            <p:cNvPr id="7" name="Rectangle 19">
              <a:extLst>
                <a:ext uri="{FF2B5EF4-FFF2-40B4-BE49-F238E27FC236}">
                  <a16:creationId xmlns:a16="http://schemas.microsoft.com/office/drawing/2014/main" id="{C2B670D7-37A3-475B-96A3-BED929F311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3100" y="2114550"/>
              <a:ext cx="5486400" cy="3429000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8" name="Rectangle 4">
              <a:extLst>
                <a:ext uri="{FF2B5EF4-FFF2-40B4-BE49-F238E27FC236}">
                  <a16:creationId xmlns:a16="http://schemas.microsoft.com/office/drawing/2014/main" id="{87E622BE-E247-4CDD-8A21-40BCF0AB3C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8388" y="3309938"/>
              <a:ext cx="1019175" cy="1019175"/>
            </a:xfrm>
            <a:prstGeom prst="rect">
              <a:avLst/>
            </a:prstGeom>
            <a:solidFill>
              <a:srgbClr val="3399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69056" tIns="34529" rIns="69056" bIns="34529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solidFill>
                    <a:schemeClr val="bg1"/>
                  </a:solidFill>
                  <a:latin typeface="Times New Roman" panose="02020603050405020304" pitchFamily="18" charset="0"/>
                </a:rPr>
                <a:t>CPU</a:t>
              </a:r>
              <a:endParaRPr lang="en-US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C2A498F2-8B70-4C70-939D-74C2D52E2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7188" y="4224338"/>
              <a:ext cx="733425" cy="1133475"/>
            </a:xfrm>
            <a:prstGeom prst="rect">
              <a:avLst/>
            </a:prstGeom>
            <a:solidFill>
              <a:srgbClr val="FF003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69056" tIns="34529" rIns="69056" bIns="34529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solidFill>
                    <a:schemeClr val="bg1"/>
                  </a:solidFill>
                  <a:latin typeface="Times New Roman" panose="02020603050405020304" pitchFamily="18" charset="0"/>
                </a:rPr>
                <a:t>mem</a:t>
              </a:r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9B0603A6-FC7E-4C02-804D-6E617AA2A7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2425" y="3248025"/>
              <a:ext cx="742950" cy="85725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9056" tIns="34529" rIns="69056" bIns="34529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input</a:t>
              </a:r>
              <a:endParaRPr lang="en-US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7189581B-667B-420F-B1B2-ACBE4CE43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2425" y="2390775"/>
              <a:ext cx="742950" cy="74295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9056" tIns="34529" rIns="69056" bIns="34529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</a:rPr>
                <a:t>output</a:t>
              </a:r>
              <a:endParaRPr lang="en-US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C4DA475C-E719-4331-AE69-E8EF2DB892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2375" y="2506663"/>
              <a:ext cx="0" cy="2741612"/>
            </a:xfrm>
            <a:prstGeom prst="line">
              <a:avLst/>
            </a:prstGeom>
            <a:noFill/>
            <a:ln w="50800">
              <a:solidFill>
                <a:srgbClr val="FF0033"/>
              </a:solidFill>
              <a:round/>
              <a:headEnd type="stealth" w="med" len="lg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Line 9">
              <a:extLst>
                <a:ext uri="{FF2B5EF4-FFF2-40B4-BE49-F238E27FC236}">
                  <a16:creationId xmlns:a16="http://schemas.microsoft.com/office/drawing/2014/main" id="{A0CE6AD6-19EB-4265-AB39-229B39BFA0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3913" y="3819525"/>
              <a:ext cx="398462" cy="0"/>
            </a:xfrm>
            <a:prstGeom prst="line">
              <a:avLst/>
            </a:prstGeom>
            <a:noFill/>
            <a:ln w="25400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Line 10">
              <a:extLst>
                <a:ext uri="{FF2B5EF4-FFF2-40B4-BE49-F238E27FC236}">
                  <a16:creationId xmlns:a16="http://schemas.microsoft.com/office/drawing/2014/main" id="{544672E4-1E1F-407C-8D5D-8D28851CB4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3963" y="2847975"/>
              <a:ext cx="398462" cy="0"/>
            </a:xfrm>
            <a:prstGeom prst="line">
              <a:avLst/>
            </a:prstGeom>
            <a:noFill/>
            <a:ln w="25400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Line 11">
              <a:extLst>
                <a:ext uri="{FF2B5EF4-FFF2-40B4-BE49-F238E27FC236}">
                  <a16:creationId xmlns:a16="http://schemas.microsoft.com/office/drawing/2014/main" id="{5D804B7D-1652-407F-8FCE-B77DC4D5E2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3963" y="3705225"/>
              <a:ext cx="398462" cy="0"/>
            </a:xfrm>
            <a:prstGeom prst="line">
              <a:avLst/>
            </a:prstGeom>
            <a:noFill/>
            <a:ln w="25400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Line 12">
              <a:extLst>
                <a:ext uri="{FF2B5EF4-FFF2-40B4-BE49-F238E27FC236}">
                  <a16:creationId xmlns:a16="http://schemas.microsoft.com/office/drawing/2014/main" id="{B35A513C-1630-4CD0-8795-035C97B437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3963" y="4676775"/>
              <a:ext cx="398462" cy="0"/>
            </a:xfrm>
            <a:prstGeom prst="line">
              <a:avLst/>
            </a:prstGeom>
            <a:noFill/>
            <a:ln w="25400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Rectangle 13">
              <a:extLst>
                <a:ext uri="{FF2B5EF4-FFF2-40B4-BE49-F238E27FC236}">
                  <a16:creationId xmlns:a16="http://schemas.microsoft.com/office/drawing/2014/main" id="{03549783-3263-40EA-9794-E9A646039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8850" y="2343150"/>
              <a:ext cx="3067050" cy="306705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EF8C025D-D9F3-41B8-8567-2DC8861C07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6963" y="2733675"/>
              <a:ext cx="969962" cy="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461AA2A6-4A7B-4231-A09D-D82D7BB821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06963" y="3590925"/>
              <a:ext cx="969962" cy="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Rectangle 16">
              <a:extLst>
                <a:ext uri="{FF2B5EF4-FFF2-40B4-BE49-F238E27FC236}">
                  <a16:creationId xmlns:a16="http://schemas.microsoft.com/office/drawing/2014/main" id="{F337256A-5F98-4AB2-8C96-85B4249FD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1688" y="2566988"/>
              <a:ext cx="1247775" cy="50482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69056" tIns="34529" rIns="69056" bIns="34529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analog</a:t>
              </a:r>
              <a:endParaRPr lang="en-US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21" name="Rectangle 17">
              <a:extLst>
                <a:ext uri="{FF2B5EF4-FFF2-40B4-BE49-F238E27FC236}">
                  <a16:creationId xmlns:a16="http://schemas.microsoft.com/office/drawing/2014/main" id="{7B76262C-2E50-4904-879E-7F5E843933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1688" y="3367088"/>
              <a:ext cx="1247775" cy="50482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69056" tIns="34529" rIns="69056" bIns="34529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analog</a:t>
              </a:r>
              <a:endParaRPr lang="en-US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22" name="Text Box 18">
              <a:extLst>
                <a:ext uri="{FF2B5EF4-FFF2-40B4-BE49-F238E27FC236}">
                  <a16:creationId xmlns:a16="http://schemas.microsoft.com/office/drawing/2014/main" id="{6F1397DA-1B72-49F3-9DA1-122A5C8918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1237" y="4557713"/>
              <a:ext cx="1149259" cy="7728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800" dirty="0">
                  <a:latin typeface="Times New Roman" panose="02020603050405020304" pitchFamily="18" charset="0"/>
                </a:rPr>
                <a:t>embedded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800" dirty="0">
                  <a:latin typeface="Times New Roman" panose="02020603050405020304" pitchFamily="18" charset="0"/>
                </a:rPr>
                <a:t>computer</a:t>
              </a:r>
            </a:p>
          </p:txBody>
        </p:sp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F722B24-D799-456F-BC36-D900F131C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23" name="日期占位符 22">
            <a:extLst>
              <a:ext uri="{FF2B5EF4-FFF2-40B4-BE49-F238E27FC236}">
                <a16:creationId xmlns:a16="http://schemas.microsoft.com/office/drawing/2014/main" id="{9C835746-40A1-412E-AF3D-0A133DACA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135FC-79B2-4727-828A-6C0A93560AEF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24" name="页脚占位符 23">
            <a:extLst>
              <a:ext uri="{FF2B5EF4-FFF2-40B4-BE49-F238E27FC236}">
                <a16:creationId xmlns:a16="http://schemas.microsoft.com/office/drawing/2014/main" id="{AC89A1AA-DBF6-4639-A8A1-222CCAF34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</a:p>
        </p:txBody>
      </p:sp>
    </p:spTree>
    <p:extLst>
      <p:ext uri="{BB962C8B-B14F-4D97-AF65-F5344CB8AC3E}">
        <p14:creationId xmlns:p14="http://schemas.microsoft.com/office/powerpoint/2010/main" val="1319712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嵌入式系统组成</a:t>
            </a:r>
            <a:r>
              <a:rPr lang="en-US" altLang="zh-CN" dirty="0"/>
              <a:t>--</a:t>
            </a:r>
            <a:r>
              <a:rPr lang="zh-CN" altLang="en-US" dirty="0"/>
              <a:t>硬件结构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164" y="5287616"/>
            <a:ext cx="8672242" cy="1517757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片上系统（</a:t>
            </a:r>
            <a:r>
              <a:rPr lang="en-US" altLang="zh-CN" sz="2800" dirty="0"/>
              <a:t>SOC</a:t>
            </a:r>
            <a:r>
              <a:rPr lang="zh-CN" altLang="en-US" sz="2800" dirty="0"/>
              <a:t>）：集成</a:t>
            </a:r>
            <a:r>
              <a:rPr lang="en-US" altLang="zh-CN" sz="2800" dirty="0"/>
              <a:t>RAM</a:t>
            </a:r>
            <a:r>
              <a:rPr lang="zh-CN" altLang="en-US" sz="2800" dirty="0"/>
              <a:t>、</a:t>
            </a:r>
            <a:r>
              <a:rPr lang="en-US" altLang="zh-CN" sz="2800" dirty="0"/>
              <a:t>ROM</a:t>
            </a:r>
            <a:r>
              <a:rPr lang="zh-CN" altLang="en-US" sz="2800" dirty="0"/>
              <a:t>、通信、</a:t>
            </a:r>
            <a:r>
              <a:rPr lang="en-US" altLang="zh-CN" sz="2800" dirty="0"/>
              <a:t>I/O </a:t>
            </a:r>
            <a:r>
              <a:rPr lang="zh-CN" altLang="en-US" sz="2800" dirty="0"/>
              <a:t>等外设，从而简化了系统设计，提高了产品的可靠性</a:t>
            </a:r>
          </a:p>
        </p:txBody>
      </p:sp>
      <p:pic>
        <p:nvPicPr>
          <p:cNvPr id="6" name="图片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62" y="1309035"/>
            <a:ext cx="8018875" cy="36311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FB7ECA-464E-4D96-91C2-A3891AFC1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587366-EFC0-44E2-A4BA-5C069519C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35FCD-B54D-4D7A-BF8D-6F3131151045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C2B84CC3-7DC8-4119-88D6-5431246B3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</a:p>
        </p:txBody>
      </p:sp>
    </p:spTree>
    <p:extLst>
      <p:ext uri="{BB962C8B-B14F-4D97-AF65-F5344CB8AC3E}">
        <p14:creationId xmlns:p14="http://schemas.microsoft.com/office/powerpoint/2010/main" val="966259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嵌入式微处理器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814FD335-03A8-4FA1-A179-7707919F9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特点</a:t>
            </a:r>
          </a:p>
          <a:p>
            <a:pPr lvl="1"/>
            <a:r>
              <a:rPr lang="zh-CN" altLang="en-US" dirty="0"/>
              <a:t>处理速度快</a:t>
            </a:r>
            <a:endParaRPr lang="en-US" altLang="zh-CN" dirty="0"/>
          </a:p>
          <a:p>
            <a:pPr lvl="1"/>
            <a:r>
              <a:rPr lang="zh-CN" altLang="en-US" dirty="0"/>
              <a:t>功耗低</a:t>
            </a:r>
            <a:endParaRPr lang="en-US" altLang="zh-CN" dirty="0"/>
          </a:p>
          <a:p>
            <a:pPr lvl="2"/>
            <a:r>
              <a:rPr lang="zh-CN" altLang="en-US" dirty="0"/>
              <a:t>不仅要求低功耗，还需具有管理外设功耗的能力</a:t>
            </a:r>
            <a:endParaRPr lang="en-US" altLang="zh-CN" dirty="0"/>
          </a:p>
          <a:p>
            <a:pPr lvl="1"/>
            <a:r>
              <a:rPr lang="zh-CN" altLang="en-US" dirty="0"/>
              <a:t>接口丰富，</a:t>
            </a:r>
            <a:r>
              <a:rPr lang="en-US" altLang="zh-CN" dirty="0"/>
              <a:t>I/O</a:t>
            </a:r>
            <a:r>
              <a:rPr lang="zh-CN" altLang="en-US" dirty="0"/>
              <a:t>能力强</a:t>
            </a:r>
            <a:endParaRPr lang="en-US" altLang="zh-CN" dirty="0"/>
          </a:p>
          <a:p>
            <a:pPr lvl="1"/>
            <a:r>
              <a:rPr lang="zh-CN" altLang="en-US" dirty="0"/>
              <a:t>可靠性高，经常工作在无人值守的环境</a:t>
            </a:r>
            <a:endParaRPr lang="en-US" altLang="zh-CN" dirty="0"/>
          </a:p>
          <a:p>
            <a:pPr lvl="1"/>
            <a:r>
              <a:rPr lang="zh-CN" altLang="en-US" dirty="0"/>
              <a:t>生命周期长</a:t>
            </a:r>
            <a:endParaRPr lang="en-US" altLang="zh-CN" dirty="0"/>
          </a:p>
          <a:p>
            <a:pPr lvl="2"/>
            <a:r>
              <a:rPr lang="zh-CN" altLang="en-US" dirty="0"/>
              <a:t>应用需求比较稳定，长时间内不发生变化</a:t>
            </a:r>
            <a:endParaRPr lang="en-US" altLang="zh-CN" dirty="0"/>
          </a:p>
          <a:p>
            <a:pPr lvl="1"/>
            <a:r>
              <a:rPr lang="zh-CN" altLang="en-US" dirty="0"/>
              <a:t>产品系列化</a:t>
            </a:r>
            <a:endParaRPr lang="en-US" altLang="zh-CN" dirty="0"/>
          </a:p>
          <a:p>
            <a:pPr lvl="2"/>
            <a:r>
              <a:rPr lang="zh-CN" altLang="en-US" dirty="0"/>
              <a:t>呈现出系列化、家族化的特征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3714CBB-E705-4B3E-9EAF-5B834C494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66671C-1115-4664-96EC-36A16A8A8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74D21-3BE1-45FE-BEFF-6C2ABF43278B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5983EF-6D77-4DFB-905C-4BCA4EE00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</a:p>
        </p:txBody>
      </p:sp>
    </p:spTree>
    <p:extLst>
      <p:ext uri="{BB962C8B-B14F-4D97-AF65-F5344CB8AC3E}">
        <p14:creationId xmlns:p14="http://schemas.microsoft.com/office/powerpoint/2010/main" val="4102198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嵌入式微处理器分类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771E13-65CC-42FB-8014-795638B25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164" y="1364623"/>
            <a:ext cx="8672242" cy="4776537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指令集特点</a:t>
            </a:r>
            <a:endParaRPr lang="en-US" altLang="zh-CN" dirty="0"/>
          </a:p>
          <a:p>
            <a:pPr lvl="1"/>
            <a:r>
              <a:rPr lang="zh-CN" altLang="en-US" dirty="0"/>
              <a:t>复杂指令集处理器（</a:t>
            </a:r>
            <a:r>
              <a:rPr lang="en-US" altLang="zh-CN" dirty="0"/>
              <a:t>CISC</a:t>
            </a:r>
            <a:r>
              <a:rPr lang="zh-CN" altLang="en-US" dirty="0"/>
              <a:t>）和精简指令集处理器（</a:t>
            </a:r>
            <a:r>
              <a:rPr lang="en-US" altLang="zh-CN" dirty="0"/>
              <a:t>RISC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处理器字长</a:t>
            </a:r>
            <a:endParaRPr lang="en-US" altLang="zh-CN" dirty="0"/>
          </a:p>
          <a:p>
            <a:pPr lvl="1"/>
            <a:r>
              <a:rPr lang="en-US" altLang="zh-CN" dirty="0"/>
              <a:t>4</a:t>
            </a:r>
            <a:r>
              <a:rPr lang="zh-CN" altLang="en-US" dirty="0"/>
              <a:t>位、</a:t>
            </a:r>
            <a:r>
              <a:rPr lang="en-US" altLang="zh-CN" dirty="0"/>
              <a:t>8</a:t>
            </a:r>
            <a:r>
              <a:rPr lang="zh-CN" altLang="en-US" dirty="0"/>
              <a:t>位、</a:t>
            </a:r>
            <a:r>
              <a:rPr lang="en-US" altLang="zh-CN" dirty="0"/>
              <a:t>16</a:t>
            </a:r>
            <a:r>
              <a:rPr lang="zh-CN" altLang="en-US" dirty="0"/>
              <a:t>位、</a:t>
            </a:r>
            <a:r>
              <a:rPr lang="en-US" altLang="zh-CN" dirty="0"/>
              <a:t>32</a:t>
            </a:r>
            <a:r>
              <a:rPr lang="zh-CN" altLang="en-US" dirty="0"/>
              <a:t>位和</a:t>
            </a:r>
            <a:r>
              <a:rPr lang="en-US" altLang="zh-CN" dirty="0"/>
              <a:t>64</a:t>
            </a:r>
            <a:r>
              <a:rPr lang="zh-CN" altLang="en-US" dirty="0"/>
              <a:t>位处理器</a:t>
            </a:r>
            <a:endParaRPr lang="en-US" altLang="zh-CN" dirty="0"/>
          </a:p>
          <a:p>
            <a:r>
              <a:rPr lang="zh-CN" altLang="en-US" dirty="0"/>
              <a:t>内部总线结构和功能特点</a:t>
            </a:r>
            <a:endParaRPr lang="en-US" altLang="zh-CN" dirty="0"/>
          </a:p>
          <a:p>
            <a:pPr lvl="1"/>
            <a:r>
              <a:rPr lang="zh-CN" altLang="en-US" dirty="0"/>
              <a:t>冯</a:t>
            </a:r>
            <a:r>
              <a:rPr lang="en-US" altLang="zh-CN" dirty="0"/>
              <a:t>.</a:t>
            </a:r>
            <a:r>
              <a:rPr lang="zh-CN" altLang="en-US" dirty="0"/>
              <a:t>劳伊曼结构（</a:t>
            </a:r>
            <a:r>
              <a:rPr lang="en-US" altLang="zh-CN" dirty="0"/>
              <a:t>Von Neumann 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哈佛结构（</a:t>
            </a:r>
            <a:r>
              <a:rPr lang="en-US" altLang="zh-CN" dirty="0"/>
              <a:t>Harvard</a:t>
            </a:r>
            <a:r>
              <a:rPr lang="zh-CN" altLang="en-US" dirty="0"/>
              <a:t>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AF52D9-A019-4C44-AD16-955B5DB43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8BEE379-370E-45B4-A04E-7C79E30D1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3C3B3-F731-4963-98A1-762B7D3EC908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DF95AD-EA97-4109-A62F-A10B4581C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</a:p>
        </p:txBody>
      </p:sp>
    </p:spTree>
    <p:extLst>
      <p:ext uri="{BB962C8B-B14F-4D97-AF65-F5344CB8AC3E}">
        <p14:creationId xmlns:p14="http://schemas.microsoft.com/office/powerpoint/2010/main" val="1773116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嵌入式微处理器组成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FA5E8BD-5ED9-4B85-86E3-ED8A17F78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内核：运算和控制单元、总线、存储管理单元及异常管理单元</a:t>
            </a:r>
            <a:endParaRPr lang="en-US" altLang="zh-CN" sz="2800" dirty="0"/>
          </a:p>
          <a:p>
            <a:r>
              <a:rPr lang="zh-CN" altLang="en-US" sz="2800" dirty="0"/>
              <a:t>片内存储资源，集成高速</a:t>
            </a:r>
            <a:r>
              <a:rPr lang="en-US" altLang="zh-CN" sz="2800" dirty="0"/>
              <a:t>RAM</a:t>
            </a:r>
            <a:r>
              <a:rPr lang="zh-CN" altLang="en-US" sz="2800" dirty="0"/>
              <a:t>，有些</a:t>
            </a:r>
            <a:r>
              <a:rPr lang="en-US" altLang="zh-CN" sz="2800" dirty="0"/>
              <a:t>MCU </a:t>
            </a:r>
            <a:r>
              <a:rPr lang="zh-CN" altLang="en-US" sz="2800" dirty="0"/>
              <a:t>和 </a:t>
            </a:r>
            <a:r>
              <a:rPr lang="en-US" altLang="zh-CN" sz="2800" dirty="0"/>
              <a:t>SOC </a:t>
            </a:r>
            <a:r>
              <a:rPr lang="zh-CN" altLang="en-US" sz="2800" dirty="0"/>
              <a:t>内置 </a:t>
            </a:r>
            <a:r>
              <a:rPr lang="en-US" altLang="zh-CN" sz="2800" dirty="0"/>
              <a:t>ROM </a:t>
            </a:r>
            <a:r>
              <a:rPr lang="zh-CN" altLang="en-US" sz="2800" dirty="0"/>
              <a:t>或 </a:t>
            </a:r>
            <a:r>
              <a:rPr lang="en-US" altLang="zh-CN" sz="2800" dirty="0"/>
              <a:t>Flash ROM</a:t>
            </a:r>
          </a:p>
          <a:p>
            <a:r>
              <a:rPr lang="zh-CN" altLang="en-US" sz="2800" dirty="0"/>
              <a:t>外设：外设控制器、通信、人机交互、信号</a:t>
            </a:r>
            <a:r>
              <a:rPr lang="en-US" altLang="zh-CN" sz="2800" dirty="0"/>
              <a:t>I/O</a:t>
            </a:r>
          </a:p>
          <a:p>
            <a:r>
              <a:rPr lang="zh-CN" altLang="en-US" sz="2800" dirty="0"/>
              <a:t>电源：正常电压、耐受电压范围、最大电流</a:t>
            </a:r>
            <a:endParaRPr lang="en-US" altLang="zh-CN" sz="2800" dirty="0"/>
          </a:p>
          <a:p>
            <a:r>
              <a:rPr lang="zh-CN" altLang="en-US" sz="2800" dirty="0"/>
              <a:t>封装形式：尺寸、外形、引脚方式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052C081-6300-48A7-9FB1-4F93C85CD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3369CF-139E-493E-B588-B15243EA0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B6AA8-5BEA-4AC0-A816-F8592DAD18F0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3816A7-BE27-41BB-AA4E-43D5BC7D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</a:p>
        </p:txBody>
      </p:sp>
    </p:spTree>
    <p:extLst>
      <p:ext uri="{BB962C8B-B14F-4D97-AF65-F5344CB8AC3E}">
        <p14:creationId xmlns:p14="http://schemas.microsoft.com/office/powerpoint/2010/main" val="929207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嵌入式微处理器组成</a:t>
            </a:r>
            <a:r>
              <a:rPr lang="en-US" altLang="zh-CN" dirty="0"/>
              <a:t>-</a:t>
            </a:r>
            <a:r>
              <a:rPr lang="zh-CN" altLang="en-US" dirty="0"/>
              <a:t>示例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BE9DF166-89A2-43BE-9799-8C9380E3B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spcBef>
                <a:spcPts val="0"/>
              </a:spcBef>
            </a:pPr>
            <a:r>
              <a:rPr lang="zh-CN" altLang="en-US" dirty="0"/>
              <a:t>爱特梅尔</a:t>
            </a:r>
            <a:r>
              <a:rPr lang="en-US" altLang="zh-CN" dirty="0" err="1"/>
              <a:t>Attiny</a:t>
            </a:r>
            <a:r>
              <a:rPr lang="zh-CN" altLang="en-US" dirty="0"/>
              <a:t>一款微处理器特性：</a:t>
            </a:r>
          </a:p>
          <a:p>
            <a:pPr lvl="1">
              <a:spcBef>
                <a:spcPts val="0"/>
              </a:spcBef>
            </a:pPr>
            <a:r>
              <a:rPr lang="en-US" altLang="zh-CN" dirty="0"/>
              <a:t>RISC</a:t>
            </a:r>
            <a:r>
              <a:rPr lang="zh-CN" altLang="en-US" dirty="0"/>
              <a:t>架构</a:t>
            </a:r>
          </a:p>
          <a:p>
            <a:pPr lvl="1">
              <a:spcBef>
                <a:spcPts val="0"/>
              </a:spcBef>
            </a:pPr>
            <a:r>
              <a:rPr lang="en-US" altLang="zh-CN" dirty="0"/>
              <a:t>120</a:t>
            </a:r>
            <a:r>
              <a:rPr lang="zh-CN" altLang="en-US" dirty="0"/>
              <a:t>条指令，</a:t>
            </a:r>
            <a:r>
              <a:rPr lang="en-US" altLang="zh-CN" dirty="0"/>
              <a:t>32X8</a:t>
            </a:r>
            <a:r>
              <a:rPr lang="zh-CN" altLang="en-US" dirty="0"/>
              <a:t>个通用寄存器，完全静态操作。</a:t>
            </a:r>
          </a:p>
          <a:p>
            <a:pPr lvl="1">
              <a:spcBef>
                <a:spcPts val="0"/>
              </a:spcBef>
            </a:pPr>
            <a:r>
              <a:rPr lang="zh-CN" altLang="en-US" dirty="0"/>
              <a:t>非易失性程序和数据存储器。</a:t>
            </a:r>
          </a:p>
          <a:p>
            <a:pPr lvl="2">
              <a:spcBef>
                <a:spcPts val="0"/>
              </a:spcBef>
            </a:pPr>
            <a:r>
              <a:rPr lang="en-US" altLang="zh-CN" dirty="0"/>
              <a:t>2K</a:t>
            </a:r>
            <a:r>
              <a:rPr lang="zh-CN" altLang="en-US" dirty="0"/>
              <a:t>系统可编程程序 </a:t>
            </a:r>
            <a:r>
              <a:rPr lang="en-US" altLang="zh-CN" dirty="0"/>
              <a:t>FLASH, 128 Bytes </a:t>
            </a:r>
            <a:r>
              <a:rPr lang="zh-CN" altLang="en-US" dirty="0"/>
              <a:t>片内</a:t>
            </a:r>
            <a:r>
              <a:rPr lang="en-US" altLang="zh-CN" dirty="0"/>
              <a:t>SRAM</a:t>
            </a:r>
            <a:r>
              <a:rPr lang="zh-CN" altLang="en-US" dirty="0"/>
              <a:t>。</a:t>
            </a:r>
          </a:p>
          <a:p>
            <a:pPr lvl="1">
              <a:spcBef>
                <a:spcPts val="0"/>
              </a:spcBef>
            </a:pPr>
            <a:r>
              <a:rPr lang="zh-CN" altLang="en-US" dirty="0"/>
              <a:t>外设</a:t>
            </a:r>
          </a:p>
          <a:p>
            <a:pPr lvl="2">
              <a:spcBef>
                <a:spcPts val="0"/>
              </a:spcBef>
            </a:pPr>
            <a:r>
              <a:rPr lang="en-US" altLang="zh-CN" dirty="0"/>
              <a:t>2</a:t>
            </a:r>
            <a:r>
              <a:rPr lang="zh-CN" altLang="en-US" dirty="0"/>
              <a:t>个</a:t>
            </a:r>
            <a:r>
              <a:rPr lang="en-US" altLang="zh-CN" dirty="0"/>
              <a:t>8</a:t>
            </a:r>
            <a:r>
              <a:rPr lang="zh-CN" altLang="en-US" dirty="0"/>
              <a:t>位定时</a:t>
            </a:r>
            <a:r>
              <a:rPr lang="en-US" altLang="zh-CN" dirty="0"/>
              <a:t>/</a:t>
            </a:r>
            <a:r>
              <a:rPr lang="zh-CN" altLang="en-US" dirty="0"/>
              <a:t>计数器，</a:t>
            </a:r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/>
              <a:t>UART</a:t>
            </a:r>
            <a:r>
              <a:rPr lang="zh-CN" altLang="en-US" dirty="0"/>
              <a:t>接口，</a:t>
            </a:r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/>
              <a:t>10bit A/D</a:t>
            </a:r>
            <a:r>
              <a:rPr lang="zh-CN" altLang="en-US" dirty="0"/>
              <a:t>转换器，</a:t>
            </a:r>
            <a:r>
              <a:rPr lang="en-US" altLang="zh-CN" dirty="0"/>
              <a:t>1</a:t>
            </a:r>
            <a:r>
              <a:rPr lang="zh-CN" altLang="en-US" dirty="0"/>
              <a:t>个可编程</a:t>
            </a:r>
            <a:r>
              <a:rPr lang="en-US" altLang="zh-CN" dirty="0"/>
              <a:t>Watchdog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  <a:r>
              <a:rPr lang="zh-CN" altLang="en-US" dirty="0"/>
              <a:t>个模拟比较器，在线调试系统，内部振荡器，上电复位电路， </a:t>
            </a:r>
            <a:r>
              <a:rPr lang="en-US" altLang="zh-CN" dirty="0"/>
              <a:t>6</a:t>
            </a:r>
            <a:r>
              <a:rPr lang="zh-CN" altLang="en-US" dirty="0"/>
              <a:t>个可编程</a:t>
            </a:r>
            <a:r>
              <a:rPr lang="en-US" altLang="zh-CN" dirty="0"/>
              <a:t>I/O</a:t>
            </a:r>
            <a:r>
              <a:rPr lang="zh-CN" altLang="en-US" dirty="0"/>
              <a:t>口。</a:t>
            </a:r>
          </a:p>
          <a:p>
            <a:pPr lvl="1">
              <a:spcBef>
                <a:spcPts val="0"/>
              </a:spcBef>
            </a:pPr>
            <a:r>
              <a:rPr lang="zh-CN" altLang="en-US" dirty="0"/>
              <a:t>封装</a:t>
            </a:r>
          </a:p>
          <a:p>
            <a:pPr lvl="2">
              <a:spcBef>
                <a:spcPts val="0"/>
              </a:spcBef>
            </a:pPr>
            <a:r>
              <a:rPr lang="en-US" altLang="zh-CN" dirty="0"/>
              <a:t>8-pin PDIP, 8-pin SOIC</a:t>
            </a:r>
          </a:p>
          <a:p>
            <a:pPr lvl="1">
              <a:spcBef>
                <a:spcPts val="0"/>
              </a:spcBef>
            </a:pPr>
            <a:r>
              <a:rPr lang="zh-CN" altLang="en-US" dirty="0"/>
              <a:t>工作电压和功耗</a:t>
            </a:r>
          </a:p>
          <a:p>
            <a:pPr lvl="2">
              <a:spcBef>
                <a:spcPts val="0"/>
              </a:spcBef>
            </a:pPr>
            <a:r>
              <a:rPr lang="en-US" altLang="zh-CN" dirty="0"/>
              <a:t>1.8-5.5V</a:t>
            </a:r>
            <a:r>
              <a:rPr lang="zh-CN" altLang="en-US" dirty="0"/>
              <a:t>， </a:t>
            </a:r>
            <a:r>
              <a:rPr lang="en-US" altLang="zh-CN" dirty="0"/>
              <a:t>1MHZ, 1.8V: 300uA</a:t>
            </a:r>
          </a:p>
          <a:p>
            <a:pPr lvl="1">
              <a:spcBef>
                <a:spcPts val="0"/>
              </a:spcBef>
            </a:pPr>
            <a:r>
              <a:rPr lang="zh-CN" altLang="en-US" dirty="0"/>
              <a:t>速度</a:t>
            </a:r>
          </a:p>
          <a:p>
            <a:pPr lvl="2">
              <a:spcBef>
                <a:spcPts val="0"/>
              </a:spcBef>
            </a:pPr>
            <a:r>
              <a:rPr lang="en-US" altLang="zh-CN" dirty="0"/>
              <a:t>0-4MHZ</a:t>
            </a:r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584EEA0-4AA7-4751-A5B0-BF3BC384E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110" y="4122046"/>
            <a:ext cx="3288403" cy="2285661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C0F3910-513B-4468-A74A-CD3310F9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8B740C-2099-4DF0-9D06-EA09685E0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7BBFE-582D-45F9-8CB3-6975EAA503A4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79AA7F-05D1-4ADC-ABBA-293B78D2A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</a:p>
        </p:txBody>
      </p:sp>
    </p:spTree>
    <p:extLst>
      <p:ext uri="{BB962C8B-B14F-4D97-AF65-F5344CB8AC3E}">
        <p14:creationId xmlns:p14="http://schemas.microsoft.com/office/powerpoint/2010/main" val="2352127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嵌入式操作系统</a:t>
            </a:r>
            <a:endParaRPr lang="en-US" altLang="zh-CN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872FA581-DEB2-4DC5-A99C-B59EBAA25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488" y="1232452"/>
            <a:ext cx="8826918" cy="5343047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3000" dirty="0"/>
              <a:t>应用对系统响应时限的要求</a:t>
            </a:r>
            <a:endParaRPr lang="en-US" altLang="zh-CN" sz="3000" dirty="0"/>
          </a:p>
          <a:p>
            <a:pPr lvl="1"/>
            <a:r>
              <a:rPr lang="zh-CN" altLang="en-US" dirty="0"/>
              <a:t>实时操作系统</a:t>
            </a:r>
            <a:endParaRPr lang="en-US" altLang="zh-CN" dirty="0"/>
          </a:p>
          <a:p>
            <a:pPr lvl="2"/>
            <a:r>
              <a:rPr lang="zh-CN" altLang="en-US" dirty="0"/>
              <a:t>必须在限定的时间内完成任务调度和任务执行</a:t>
            </a:r>
            <a:endParaRPr lang="en-US" altLang="zh-CN" dirty="0"/>
          </a:p>
          <a:p>
            <a:pPr lvl="2"/>
            <a:r>
              <a:rPr lang="zh-CN" altLang="en-US" dirty="0"/>
              <a:t>任务调度时间和稳定性有非常严格的要求</a:t>
            </a:r>
            <a:endParaRPr lang="en-US" altLang="zh-CN" dirty="0"/>
          </a:p>
          <a:p>
            <a:pPr lvl="2"/>
            <a:r>
              <a:rPr lang="zh-CN" altLang="en-US" dirty="0"/>
              <a:t>分类</a:t>
            </a:r>
            <a:endParaRPr lang="en-US" altLang="zh-CN" dirty="0"/>
          </a:p>
          <a:p>
            <a:pPr lvl="3"/>
            <a:r>
              <a:rPr lang="zh-CN" altLang="en-US" dirty="0"/>
              <a:t>硬实时（</a:t>
            </a:r>
            <a:r>
              <a:rPr lang="en-US" altLang="zh-CN" dirty="0"/>
              <a:t>Hard real time</a:t>
            </a:r>
            <a:r>
              <a:rPr lang="zh-CN" altLang="en-US" dirty="0"/>
              <a:t>）</a:t>
            </a:r>
            <a:r>
              <a:rPr lang="en-US" altLang="zh-CN" dirty="0"/>
              <a:t>: </a:t>
            </a:r>
            <a:r>
              <a:rPr lang="zh-CN" altLang="en-US" dirty="0"/>
              <a:t>错过</a:t>
            </a:r>
            <a:r>
              <a:rPr lang="en-US" altLang="zh-CN" dirty="0"/>
              <a:t>deadline</a:t>
            </a:r>
            <a:r>
              <a:rPr lang="zh-CN" altLang="en-US" dirty="0"/>
              <a:t>会造成失败，或造成重大损失</a:t>
            </a:r>
          </a:p>
          <a:p>
            <a:pPr lvl="3"/>
            <a:r>
              <a:rPr lang="zh-CN" altLang="en-US" dirty="0"/>
              <a:t>软实时（</a:t>
            </a:r>
            <a:r>
              <a:rPr lang="en-US" altLang="zh-CN" dirty="0"/>
              <a:t>Soft real time</a:t>
            </a:r>
            <a:r>
              <a:rPr lang="zh-CN" altLang="en-US" dirty="0"/>
              <a:t>）</a:t>
            </a:r>
            <a:r>
              <a:rPr lang="en-US" altLang="zh-CN" dirty="0"/>
              <a:t>: </a:t>
            </a:r>
            <a:r>
              <a:rPr lang="zh-CN" altLang="en-US" dirty="0"/>
              <a:t>错过</a:t>
            </a:r>
            <a:r>
              <a:rPr lang="en-US" altLang="zh-CN" dirty="0"/>
              <a:t>deadline</a:t>
            </a:r>
            <a:r>
              <a:rPr lang="zh-CN" altLang="en-US" dirty="0"/>
              <a:t>会导致性能的降低</a:t>
            </a:r>
            <a:r>
              <a:rPr lang="en-US" altLang="zh-CN" dirty="0"/>
              <a:t>.</a:t>
            </a:r>
          </a:p>
          <a:p>
            <a:pPr lvl="1"/>
            <a:r>
              <a:rPr lang="zh-CN" altLang="en-US" dirty="0"/>
              <a:t>非实时操作系统</a:t>
            </a:r>
            <a:endParaRPr lang="en-US" altLang="zh-CN" dirty="0"/>
          </a:p>
          <a:p>
            <a:pPr lvl="1"/>
            <a:r>
              <a:rPr lang="zh-CN" altLang="en-US" dirty="0"/>
              <a:t>示例：</a:t>
            </a:r>
          </a:p>
          <a:p>
            <a:pPr lvl="2"/>
            <a:r>
              <a:rPr lang="en-US" altLang="zh-CN" dirty="0"/>
              <a:t>Linux</a:t>
            </a:r>
            <a:r>
              <a:rPr lang="zh-CN" altLang="en-US" dirty="0"/>
              <a:t>、</a:t>
            </a:r>
            <a:r>
              <a:rPr lang="en-US" altLang="zh-CN" dirty="0"/>
              <a:t>Android</a:t>
            </a:r>
            <a:r>
              <a:rPr lang="zh-CN" altLang="en-US" dirty="0"/>
              <a:t>、</a:t>
            </a:r>
            <a:r>
              <a:rPr lang="en-US" altLang="zh-CN" dirty="0"/>
              <a:t>iOS</a:t>
            </a:r>
            <a:r>
              <a:rPr lang="zh-CN" altLang="en-US" dirty="0"/>
              <a:t>、</a:t>
            </a:r>
            <a:r>
              <a:rPr lang="en-US" altLang="zh-CN" dirty="0"/>
              <a:t>VxWorks</a:t>
            </a:r>
            <a:r>
              <a:rPr lang="zh-CN" altLang="en-US" dirty="0"/>
              <a:t>、</a:t>
            </a:r>
            <a:r>
              <a:rPr lang="en-US" altLang="zh-CN" dirty="0"/>
              <a:t>Free RTOS</a:t>
            </a:r>
            <a:r>
              <a:rPr lang="zh-CN" altLang="en-US" dirty="0"/>
              <a:t>、</a:t>
            </a:r>
            <a:r>
              <a:rPr lang="en-US" altLang="zh-CN" dirty="0" err="1"/>
              <a:t>LiteOS</a:t>
            </a:r>
            <a:r>
              <a:rPr lang="zh-CN" altLang="en-US" dirty="0"/>
              <a:t>、</a:t>
            </a:r>
            <a:r>
              <a:rPr lang="en-US" altLang="zh-CN" dirty="0" err="1"/>
              <a:t>uC</a:t>
            </a:r>
            <a:r>
              <a:rPr lang="en-US" altLang="zh-CN" dirty="0"/>
              <a:t>/OS</a:t>
            </a:r>
            <a:r>
              <a:rPr lang="zh-CN" altLang="en-US" dirty="0"/>
              <a:t>等。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09F39C3-FDDE-4C5D-B2FF-4FDE960C0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19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59B255-C12D-4238-9B8F-981804843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6962D-F65C-4CDA-989B-D8C1290D7D5D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369477-2EFA-4BE1-863F-7636F5DD8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</a:p>
        </p:txBody>
      </p:sp>
    </p:spTree>
    <p:extLst>
      <p:ext uri="{BB962C8B-B14F-4D97-AF65-F5344CB8AC3E}">
        <p14:creationId xmlns:p14="http://schemas.microsoft.com/office/powerpoint/2010/main" val="2689129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嵌入式系统概念</a:t>
            </a:r>
            <a:endParaRPr lang="en-US" altLang="zh-CN" dirty="0"/>
          </a:p>
          <a:p>
            <a:r>
              <a:rPr lang="zh-CN" altLang="en-US" dirty="0"/>
              <a:t>嵌入式系统组成</a:t>
            </a:r>
            <a:endParaRPr lang="en-US" altLang="zh-CN" dirty="0"/>
          </a:p>
          <a:p>
            <a:r>
              <a:rPr lang="zh-CN" altLang="en-US" dirty="0"/>
              <a:t>嵌入式系统设计</a:t>
            </a:r>
            <a:endParaRPr lang="en-US" altLang="zh-CN" dirty="0"/>
          </a:p>
          <a:p>
            <a:r>
              <a:rPr lang="zh-CN" altLang="en-US" dirty="0"/>
              <a:t>嵌入式系统发展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2D7CF5-8C91-48EE-8381-DD7606EBC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2</a:t>
            </a:fld>
            <a:endParaRPr lang="zh-CN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9B47F4A-7543-4556-9B1C-01FA5BB74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BCBC9-840F-4D19-B15D-7712C392CC9D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4F8D0E4-3C07-401F-ACFE-33D2F2A42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</a:p>
        </p:txBody>
      </p:sp>
    </p:spTree>
    <p:extLst>
      <p:ext uri="{BB962C8B-B14F-4D97-AF65-F5344CB8AC3E}">
        <p14:creationId xmlns:p14="http://schemas.microsoft.com/office/powerpoint/2010/main" val="2226358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嵌入式操作系统</a:t>
            </a:r>
            <a:endParaRPr lang="en-US" altLang="zh-CN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872FA581-DEB2-4DC5-A99C-B59EBAA25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594" y="1309035"/>
            <a:ext cx="8672242" cy="4776537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特点</a:t>
            </a:r>
            <a:endParaRPr lang="en-US" altLang="zh-CN" dirty="0"/>
          </a:p>
          <a:p>
            <a:pPr lvl="1"/>
            <a:r>
              <a:rPr lang="zh-CN" altLang="en-US" dirty="0"/>
              <a:t>内核小</a:t>
            </a:r>
            <a:endParaRPr lang="en-US" altLang="zh-CN" dirty="0"/>
          </a:p>
          <a:p>
            <a:pPr lvl="2"/>
            <a:r>
              <a:rPr lang="zh-CN" altLang="en-US" dirty="0"/>
              <a:t>系统资源相对有限，内核通常小于传统操作系统的内核</a:t>
            </a:r>
            <a:endParaRPr lang="en-US" altLang="zh-CN" dirty="0"/>
          </a:p>
          <a:p>
            <a:pPr lvl="1"/>
            <a:r>
              <a:rPr lang="zh-CN" altLang="en-US" dirty="0"/>
              <a:t>可裁剪性</a:t>
            </a:r>
            <a:endParaRPr lang="en-US" altLang="zh-CN" dirty="0"/>
          </a:p>
          <a:p>
            <a:pPr lvl="2"/>
            <a:r>
              <a:rPr lang="zh-CN" altLang="en-US" dirty="0"/>
              <a:t>有很强的个性化特征</a:t>
            </a:r>
            <a:endParaRPr lang="en-US" altLang="zh-CN" dirty="0"/>
          </a:p>
          <a:p>
            <a:pPr lvl="2"/>
            <a:r>
              <a:rPr lang="zh-CN" altLang="en-US" dirty="0"/>
              <a:t>操作系统与系统硬件结合非常紧密</a:t>
            </a:r>
            <a:endParaRPr lang="en-US" altLang="zh-CN" dirty="0"/>
          </a:p>
          <a:p>
            <a:pPr lvl="2"/>
            <a:r>
              <a:rPr lang="zh-CN" altLang="en-US" dirty="0"/>
              <a:t>需要做有针对性的裁剪</a:t>
            </a:r>
            <a:endParaRPr lang="en-US" altLang="zh-CN" dirty="0"/>
          </a:p>
          <a:p>
            <a:pPr lvl="1"/>
            <a:r>
              <a:rPr lang="zh-CN" altLang="en-US" dirty="0"/>
              <a:t>实时多任务调度，多速率操作</a:t>
            </a:r>
          </a:p>
          <a:p>
            <a:pPr lvl="2">
              <a:defRPr/>
            </a:pPr>
            <a:r>
              <a:rPr lang="zh-CN" altLang="en-US" dirty="0"/>
              <a:t>运行多个实时动作</a:t>
            </a:r>
            <a:endParaRPr lang="en-US" altLang="zh-CN" dirty="0"/>
          </a:p>
          <a:p>
            <a:pPr lvl="2">
              <a:defRPr/>
            </a:pPr>
            <a:r>
              <a:rPr lang="zh-CN" altLang="en-US" dirty="0"/>
              <a:t>以不同的速率执行</a:t>
            </a:r>
          </a:p>
          <a:p>
            <a:pPr lvl="1"/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FB921F6-671A-49BD-9BB4-C7EB191D0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20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F39D2B-91FE-4466-B362-A461BAC8B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FF130-E670-463B-BAC1-6C4C7BFA0A1D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F25859-8731-4932-A05A-FA01BD408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</a:p>
        </p:txBody>
      </p:sp>
    </p:spTree>
    <p:extLst>
      <p:ext uri="{BB962C8B-B14F-4D97-AF65-F5344CB8AC3E}">
        <p14:creationId xmlns:p14="http://schemas.microsoft.com/office/powerpoint/2010/main" val="945051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221D423-AAE5-4770-9BDD-4D53A02B6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164" y="1232452"/>
            <a:ext cx="8672242" cy="5426765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设计一个系统的过程</a:t>
            </a:r>
            <a:endParaRPr lang="en-US" altLang="zh-CN" dirty="0"/>
          </a:p>
          <a:p>
            <a:pPr lvl="1"/>
            <a:r>
              <a:rPr lang="zh-CN" altLang="en-US" dirty="0"/>
              <a:t>理解设计方法有助于不丢失任何东西</a:t>
            </a:r>
            <a:endParaRPr lang="en-US" altLang="zh-CN" dirty="0"/>
          </a:p>
          <a:p>
            <a:pPr lvl="1"/>
            <a:r>
              <a:rPr lang="zh-CN" altLang="en-US" dirty="0"/>
              <a:t>编译器</a:t>
            </a:r>
            <a:r>
              <a:rPr lang="en-US" altLang="zh-CN" dirty="0"/>
              <a:t>, </a:t>
            </a:r>
            <a:r>
              <a:rPr lang="zh-CN" altLang="en-US" dirty="0"/>
              <a:t>软件工程工具</a:t>
            </a:r>
            <a:r>
              <a:rPr lang="en-US" altLang="zh-CN" dirty="0"/>
              <a:t>, </a:t>
            </a:r>
            <a:r>
              <a:rPr lang="zh-CN" altLang="en-US" dirty="0"/>
              <a:t>计算机辅助设计工具</a:t>
            </a:r>
            <a:r>
              <a:rPr lang="en-US" altLang="zh-CN" dirty="0"/>
              <a:t>(CAD) </a:t>
            </a:r>
            <a:r>
              <a:rPr lang="zh-CN" altLang="en-US" dirty="0"/>
              <a:t>等</a:t>
            </a:r>
            <a:endParaRPr lang="en-US" altLang="zh-CN" dirty="0"/>
          </a:p>
          <a:p>
            <a:pPr lvl="2"/>
            <a:r>
              <a:rPr lang="zh-CN" altLang="en-US" dirty="0"/>
              <a:t>有助于自动化</a:t>
            </a:r>
            <a:endParaRPr lang="en-US" altLang="zh-CN" dirty="0"/>
          </a:p>
          <a:p>
            <a:pPr lvl="2"/>
            <a:r>
              <a:rPr lang="zh-CN" altLang="en-US" dirty="0"/>
              <a:t>能够跟踪方法本身</a:t>
            </a:r>
            <a:endParaRPr lang="en-US" altLang="zh-CN" dirty="0"/>
          </a:p>
          <a:p>
            <a:r>
              <a:rPr lang="zh-CN" altLang="en-US" dirty="0"/>
              <a:t>设计方法</a:t>
            </a:r>
            <a:endParaRPr lang="en-US" altLang="zh-CN" dirty="0"/>
          </a:p>
          <a:p>
            <a:pPr lvl="1"/>
            <a:r>
              <a:rPr lang="en-US" altLang="zh-CN" dirty="0"/>
              <a:t>Top-down </a:t>
            </a:r>
            <a:r>
              <a:rPr lang="zh-CN" altLang="en-US" dirty="0"/>
              <a:t>设计</a:t>
            </a:r>
            <a:endParaRPr lang="en-US" altLang="zh-CN" dirty="0"/>
          </a:p>
          <a:p>
            <a:pPr lvl="2"/>
            <a:r>
              <a:rPr lang="zh-CN" altLang="en-US" dirty="0"/>
              <a:t>开始于最抽象的描述</a:t>
            </a:r>
            <a:endParaRPr lang="en-US" altLang="zh-CN" dirty="0"/>
          </a:p>
          <a:p>
            <a:pPr lvl="2"/>
            <a:r>
              <a:rPr lang="zh-CN" altLang="en-US" dirty="0"/>
              <a:t>直到最细节</a:t>
            </a:r>
            <a:endParaRPr lang="en-US" altLang="zh-CN" dirty="0"/>
          </a:p>
          <a:p>
            <a:pPr lvl="1"/>
            <a:r>
              <a:rPr lang="en-US" altLang="zh-CN" dirty="0"/>
              <a:t>Bottom-up </a:t>
            </a:r>
            <a:r>
              <a:rPr lang="zh-CN" altLang="en-US" dirty="0"/>
              <a:t>设计</a:t>
            </a:r>
            <a:endParaRPr lang="en-US" altLang="zh-CN" dirty="0"/>
          </a:p>
          <a:p>
            <a:pPr lvl="2"/>
            <a:r>
              <a:rPr lang="zh-CN" altLang="en-US" dirty="0"/>
              <a:t>开始于小的组件，到大系统</a:t>
            </a:r>
            <a:endParaRPr lang="en-US" altLang="zh-CN" dirty="0"/>
          </a:p>
          <a:p>
            <a:pPr lvl="1"/>
            <a:r>
              <a:rPr lang="zh-CN" altLang="en-US" dirty="0"/>
              <a:t>真正的设计是应用这两种方法</a:t>
            </a:r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嵌入式系统设计方法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3A68259-D737-4657-A9C1-E6210F46D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21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47787E-6D3F-4EA8-8EDB-657685C64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DFC2E-8B73-4B9B-A6BC-46F18BAE1BD7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3B88FB-F073-44FD-9D5B-FD34B34E0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</a:p>
        </p:txBody>
      </p:sp>
    </p:spTree>
    <p:extLst>
      <p:ext uri="{BB962C8B-B14F-4D97-AF65-F5344CB8AC3E}">
        <p14:creationId xmlns:p14="http://schemas.microsoft.com/office/powerpoint/2010/main" val="2792504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75C0C6-1E4D-46FA-8DC5-132021D07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嵌入式系统设计方法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EDC13B-5ABE-4933-9AB3-AE00C6C08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需求</a:t>
            </a:r>
            <a:endParaRPr lang="en-US" altLang="zh-CN" dirty="0"/>
          </a:p>
          <a:p>
            <a:pPr lvl="1"/>
            <a:r>
              <a:rPr lang="zh-CN" altLang="en-US" dirty="0"/>
              <a:t>功能性需求</a:t>
            </a:r>
            <a:endParaRPr lang="en-US" altLang="zh-CN" dirty="0"/>
          </a:p>
          <a:p>
            <a:pPr lvl="2"/>
            <a:r>
              <a:rPr lang="zh-CN" altLang="en-US" dirty="0"/>
              <a:t>系统的基本功能</a:t>
            </a:r>
            <a:endParaRPr lang="en-US" altLang="zh-CN" dirty="0"/>
          </a:p>
          <a:p>
            <a:pPr lvl="1"/>
            <a:r>
              <a:rPr lang="zh-CN" altLang="en-US" dirty="0"/>
              <a:t>非功能性需求</a:t>
            </a:r>
            <a:endParaRPr lang="en-US" altLang="zh-CN" dirty="0"/>
          </a:p>
          <a:p>
            <a:pPr lvl="2"/>
            <a:r>
              <a:rPr lang="zh-CN" altLang="en-US" dirty="0"/>
              <a:t>性能：速度、计算时间</a:t>
            </a:r>
          </a:p>
          <a:p>
            <a:pPr lvl="2"/>
            <a:r>
              <a:rPr lang="zh-CN" altLang="en-US" dirty="0"/>
              <a:t>成本</a:t>
            </a:r>
          </a:p>
          <a:p>
            <a:pPr lvl="2"/>
            <a:r>
              <a:rPr lang="zh-CN" altLang="en-US" dirty="0"/>
              <a:t>物理尺寸、重量</a:t>
            </a:r>
          </a:p>
          <a:p>
            <a:pPr lvl="2"/>
            <a:r>
              <a:rPr lang="zh-CN" altLang="en-US" dirty="0"/>
              <a:t>功耗</a:t>
            </a:r>
          </a:p>
          <a:p>
            <a:pPr lvl="2"/>
            <a:r>
              <a:rPr lang="zh-CN" altLang="en-US" dirty="0"/>
              <a:t>可靠性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242836-A35C-4F2F-916D-A6C863843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22</a:t>
            </a:fld>
            <a:endParaRPr lang="zh-CN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F3BCF0-3107-4087-A701-391E76100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E716C-9BF4-4007-89D0-3A7FD1A44AB1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E84024-C716-4C6A-B079-6FF284FDE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</a:p>
        </p:txBody>
      </p:sp>
    </p:spTree>
    <p:extLst>
      <p:ext uri="{BB962C8B-B14F-4D97-AF65-F5344CB8AC3E}">
        <p14:creationId xmlns:p14="http://schemas.microsoft.com/office/powerpoint/2010/main" val="3907589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嵌入式系统设计</a:t>
            </a:r>
            <a:r>
              <a:rPr lang="en-US" altLang="zh-CN" dirty="0"/>
              <a:t>—</a:t>
            </a:r>
            <a:r>
              <a:rPr lang="zh-CN" altLang="en-US" dirty="0"/>
              <a:t>传统的开发过程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4BE4CCC-D564-47F8-BB12-FED378414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096" y="2180856"/>
            <a:ext cx="4010790" cy="3643476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直接简单，有缺陷</a:t>
            </a:r>
            <a:endParaRPr lang="en-US" altLang="zh-CN" sz="2800" dirty="0"/>
          </a:p>
          <a:p>
            <a:pPr lvl="1"/>
            <a:r>
              <a:rPr lang="zh-CN" altLang="en-US" sz="2400" dirty="0"/>
              <a:t>依赖于开发者的经验</a:t>
            </a:r>
            <a:endParaRPr lang="en-US" altLang="zh-CN" sz="2400" dirty="0"/>
          </a:p>
          <a:p>
            <a:pPr lvl="1"/>
            <a:r>
              <a:rPr lang="zh-CN" altLang="en-US" sz="2400" dirty="0"/>
              <a:t>硬软件设计过程独立，彼此缺少交互</a:t>
            </a:r>
            <a:endParaRPr lang="en-US" altLang="zh-CN" sz="2400" dirty="0"/>
          </a:p>
          <a:p>
            <a:pPr lvl="1"/>
            <a:r>
              <a:rPr lang="zh-CN" altLang="en-US" sz="2400" dirty="0"/>
              <a:t>性能对软硬件分别优化，难以整体提高系统性能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954" y="1090374"/>
            <a:ext cx="4576350" cy="527413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ECC84C2-51D6-4A31-9B7A-B6E4F7181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23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14BA7E-E453-4A89-8D56-FF1124D61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D37A2-A609-4C4A-81CE-88F520994202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89AB24-7F6E-4CC3-83A2-8803B42E7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</a:p>
        </p:txBody>
      </p:sp>
    </p:spTree>
    <p:extLst>
      <p:ext uri="{BB962C8B-B14F-4D97-AF65-F5344CB8AC3E}">
        <p14:creationId xmlns:p14="http://schemas.microsoft.com/office/powerpoint/2010/main" val="556767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7E81103-535F-4A6F-ADD5-2F5B6FF23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164" y="1395663"/>
            <a:ext cx="3563772" cy="4776537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软硬件设计作为一个整体考虑</a:t>
            </a:r>
            <a:endParaRPr lang="en-US" altLang="zh-CN" sz="2400" dirty="0"/>
          </a:p>
          <a:p>
            <a:r>
              <a:rPr lang="zh-CN" altLang="en-US" sz="2400" dirty="0"/>
              <a:t>从系统需求出发，综合分析系统软硬件功能及现有资源</a:t>
            </a:r>
            <a:endParaRPr lang="en-US" altLang="zh-CN" sz="2400" dirty="0"/>
          </a:p>
          <a:p>
            <a:r>
              <a:rPr lang="zh-CN" altLang="en-US" sz="2400" dirty="0"/>
              <a:t>软硬件功能划分，确定系统架构，实现软硬件协同验证，使得系统运行在最优工作状态。 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嵌入式系统设计</a:t>
            </a:r>
            <a:r>
              <a:rPr lang="en-US" altLang="zh-CN" dirty="0"/>
              <a:t>—</a:t>
            </a:r>
            <a:r>
              <a:rPr lang="zh-CN" altLang="en-US" dirty="0"/>
              <a:t>软硬件协同设计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1D98FFE-77EF-4FCC-993A-02EE42CD3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936" y="1951233"/>
            <a:ext cx="5356308" cy="3665395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02AE27C-9D83-480A-98F9-020660DB6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24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03D2CE-FFF9-456D-B2A8-988DCEF0C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7E2CE-51E5-434D-82BD-00FE3DECAD00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477104-44EA-4090-B31F-C4EDF9797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</a:p>
        </p:txBody>
      </p:sp>
    </p:spTree>
    <p:extLst>
      <p:ext uri="{BB962C8B-B14F-4D97-AF65-F5344CB8AC3E}">
        <p14:creationId xmlns:p14="http://schemas.microsoft.com/office/powerpoint/2010/main" val="1384907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7E81103-535F-4A6F-ADD5-2F5B6FF23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164" y="1395663"/>
            <a:ext cx="3563772" cy="5179836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/>
              <a:t>系统描述是设计者借助 </a:t>
            </a:r>
            <a:r>
              <a:rPr lang="en-US" altLang="zh-CN" dirty="0"/>
              <a:t>EDA</a:t>
            </a:r>
            <a:r>
              <a:rPr lang="zh-CN" altLang="en-US" dirty="0"/>
              <a:t>工具及一种或多种语言</a:t>
            </a:r>
            <a:endParaRPr lang="en-US" altLang="zh-CN" dirty="0"/>
          </a:p>
          <a:p>
            <a:pPr lvl="1"/>
            <a:r>
              <a:rPr lang="en-US" altLang="zh-CN" sz="2600" dirty="0" err="1"/>
              <a:t>systemVerilog</a:t>
            </a:r>
            <a:endParaRPr lang="en-US" altLang="zh-CN" sz="2600" dirty="0"/>
          </a:p>
          <a:p>
            <a:r>
              <a:rPr lang="zh-CN" altLang="en-US" dirty="0"/>
              <a:t>系统设计分为软硬件功能划分和系统映射两个阶段</a:t>
            </a:r>
            <a:endParaRPr lang="en-US" altLang="zh-CN" dirty="0"/>
          </a:p>
          <a:p>
            <a:r>
              <a:rPr lang="zh-CN" altLang="en-US" dirty="0"/>
              <a:t>综合实现是软件、硬件系统的具体实现过程</a:t>
            </a:r>
            <a:endParaRPr lang="en-US" altLang="zh-CN" dirty="0"/>
          </a:p>
          <a:p>
            <a:r>
              <a:rPr lang="zh-CN" altLang="en-US" dirty="0"/>
              <a:t>经过仿真验证后，按照系统设计的要求开发</a:t>
            </a:r>
            <a:endParaRPr lang="zh-CN" altLang="en-US" sz="24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嵌入式系统设计</a:t>
            </a:r>
            <a:r>
              <a:rPr lang="en-US" altLang="zh-CN" dirty="0"/>
              <a:t>—</a:t>
            </a:r>
            <a:r>
              <a:rPr lang="zh-CN" altLang="en-US" dirty="0"/>
              <a:t>软硬件协同设计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1D98FFE-77EF-4FCC-993A-02EE42CD3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936" y="1951233"/>
            <a:ext cx="5356308" cy="3665395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5F892CE-49DC-42FB-AD18-D203CCDA7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25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A945E6-8D8E-4E3C-ABD1-4AD19C48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6FE39-05F3-4804-91C4-38B6463977BC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2969A2-044A-4DF5-B98B-6770D3AB5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</a:p>
        </p:txBody>
      </p:sp>
    </p:spTree>
    <p:extLst>
      <p:ext uri="{BB962C8B-B14F-4D97-AF65-F5344CB8AC3E}">
        <p14:creationId xmlns:p14="http://schemas.microsoft.com/office/powerpoint/2010/main" val="931557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嵌入式系统软件调试环境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164" y="1309035"/>
            <a:ext cx="8672242" cy="2027294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采用“宿主机</a:t>
            </a:r>
            <a:r>
              <a:rPr lang="en-US" altLang="zh-CN" sz="2800" dirty="0"/>
              <a:t>/</a:t>
            </a:r>
            <a:r>
              <a:rPr lang="zh-CN" altLang="en-US" sz="2800" dirty="0"/>
              <a:t>目标板”模式</a:t>
            </a:r>
            <a:endParaRPr lang="en-US" altLang="zh-CN" sz="2800" dirty="0"/>
          </a:p>
          <a:p>
            <a:pPr lvl="1"/>
            <a:r>
              <a:rPr lang="zh-CN" altLang="en-US" sz="2200" dirty="0"/>
              <a:t>宿主机（ </a:t>
            </a:r>
            <a:r>
              <a:rPr lang="en-US" altLang="zh-CN" sz="2200" dirty="0"/>
              <a:t>PC</a:t>
            </a:r>
            <a:r>
              <a:rPr lang="zh-CN" altLang="en-US" sz="2200" dirty="0"/>
              <a:t>）上良好的开发和调试程序</a:t>
            </a:r>
            <a:endParaRPr lang="en-US" altLang="zh-CN" sz="2200" dirty="0"/>
          </a:p>
          <a:p>
            <a:pPr lvl="1"/>
            <a:r>
              <a:rPr lang="zh-CN" altLang="en-US" sz="2200" dirty="0"/>
              <a:t>交叉编译环境生成目标代码和执行文件</a:t>
            </a:r>
            <a:endParaRPr lang="en-US" altLang="zh-CN" sz="2200" dirty="0"/>
          </a:p>
          <a:p>
            <a:pPr lvl="1"/>
            <a:r>
              <a:rPr lang="zh-CN" altLang="en-US" sz="2200" dirty="0"/>
              <a:t>程序下载固化到目标机上</a:t>
            </a:r>
            <a:endParaRPr lang="en-US" altLang="zh-CN" sz="2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377" y="3422957"/>
            <a:ext cx="7196582" cy="3152542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2D2CB1-357B-49A8-B9F9-95C925C44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26</a:t>
            </a:fld>
            <a:endParaRPr lang="zh-CN" alt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AD2F0181-4740-4DB1-B864-CB7A08A44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D2E51-503A-4190-BB05-16CD069FB494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1E400D49-411C-4941-BDAD-BB6276952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</a:p>
        </p:txBody>
      </p:sp>
    </p:spTree>
    <p:extLst>
      <p:ext uri="{BB962C8B-B14F-4D97-AF65-F5344CB8AC3E}">
        <p14:creationId xmlns:p14="http://schemas.microsoft.com/office/powerpoint/2010/main" val="88349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DF266D39-9A62-4256-ADE6-EE3C448FF8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例子</a:t>
            </a:r>
            <a:r>
              <a:rPr lang="en-US" altLang="zh-CN" dirty="0"/>
              <a:t>: GPS </a:t>
            </a:r>
            <a:r>
              <a:rPr lang="zh-CN" altLang="en-US" dirty="0"/>
              <a:t>移动地图的设计</a:t>
            </a:r>
            <a:endParaRPr lang="en-US" altLang="zh-CN" dirty="0"/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37DD053E-A1D3-4388-8FD0-14CF6E4251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957388"/>
            <a:ext cx="4002087" cy="3128962"/>
          </a:xfrm>
        </p:spPr>
        <p:txBody>
          <a:bodyPr/>
          <a:lstStyle/>
          <a:p>
            <a:r>
              <a:rPr lang="zh-CN" altLang="en-US"/>
              <a:t>移动地图从</a:t>
            </a:r>
            <a:r>
              <a:rPr lang="en-US" altLang="zh-CN"/>
              <a:t>GPS</a:t>
            </a:r>
            <a:r>
              <a:rPr lang="zh-CN" altLang="en-US"/>
              <a:t>获得当前的位置，绘制地图</a:t>
            </a:r>
            <a:r>
              <a:rPr lang="en-US" altLang="zh-CN"/>
              <a:t>.</a:t>
            </a:r>
          </a:p>
        </p:txBody>
      </p:sp>
      <p:sp>
        <p:nvSpPr>
          <p:cNvPr id="47108" name="Rectangle 4">
            <a:extLst>
              <a:ext uri="{FF2B5EF4-FFF2-40B4-BE49-F238E27FC236}">
                <a16:creationId xmlns:a16="http://schemas.microsoft.com/office/drawing/2014/main" id="{E9A29410-A898-42FC-8F1A-7F2D61D9E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50" y="1700213"/>
            <a:ext cx="2743200" cy="325755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zh-CN" sz="1800">
              <a:latin typeface="Times New Roman" panose="02020603050405020304" pitchFamily="18" charset="0"/>
            </a:endParaRPr>
          </a:p>
        </p:txBody>
      </p:sp>
      <p:sp>
        <p:nvSpPr>
          <p:cNvPr id="47109" name="Line 5">
            <a:extLst>
              <a:ext uri="{FF2B5EF4-FFF2-40B4-BE49-F238E27FC236}">
                <a16:creationId xmlns:a16="http://schemas.microsoft.com/office/drawing/2014/main" id="{4EEA6041-B5CB-496C-B63F-BF37401844AE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0" y="2171700"/>
            <a:ext cx="0" cy="32575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10" name="Freeform 6">
            <a:extLst>
              <a:ext uri="{FF2B5EF4-FFF2-40B4-BE49-F238E27FC236}">
                <a16:creationId xmlns:a16="http://schemas.microsoft.com/office/drawing/2014/main" id="{C677C303-6BC8-4B0E-8695-520CAC46EE33}"/>
              </a:ext>
            </a:extLst>
          </p:cNvPr>
          <p:cNvSpPr>
            <a:spLocks/>
          </p:cNvSpPr>
          <p:nvPr/>
        </p:nvSpPr>
        <p:spPr bwMode="auto">
          <a:xfrm>
            <a:off x="4743450" y="2819400"/>
            <a:ext cx="2743200" cy="1295400"/>
          </a:xfrm>
          <a:custGeom>
            <a:avLst/>
            <a:gdLst>
              <a:gd name="T0" fmla="*/ 0 w 2304"/>
              <a:gd name="T1" fmla="*/ 2147483646 h 1088"/>
              <a:gd name="T2" fmla="*/ 2147483646 w 2304"/>
              <a:gd name="T3" fmla="*/ 2147483646 h 1088"/>
              <a:gd name="T4" fmla="*/ 2147483646 w 2304"/>
              <a:gd name="T5" fmla="*/ 2147483646 h 1088"/>
              <a:gd name="T6" fmla="*/ 0 60000 65536"/>
              <a:gd name="T7" fmla="*/ 0 60000 65536"/>
              <a:gd name="T8" fmla="*/ 0 60000 65536"/>
              <a:gd name="T9" fmla="*/ 0 w 2304"/>
              <a:gd name="T10" fmla="*/ 0 h 1088"/>
              <a:gd name="T11" fmla="*/ 2304 w 2304"/>
              <a:gd name="T12" fmla="*/ 1088 h 10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04" h="1088">
                <a:moveTo>
                  <a:pt x="0" y="1088"/>
                </a:moveTo>
                <a:cubicBezTo>
                  <a:pt x="312" y="720"/>
                  <a:pt x="624" y="352"/>
                  <a:pt x="1008" y="176"/>
                </a:cubicBezTo>
                <a:cubicBezTo>
                  <a:pt x="1392" y="0"/>
                  <a:pt x="1848" y="16"/>
                  <a:pt x="2304" y="32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11" name="Line 7">
            <a:extLst>
              <a:ext uri="{FF2B5EF4-FFF2-40B4-BE49-F238E27FC236}">
                <a16:creationId xmlns:a16="http://schemas.microsoft.com/office/drawing/2014/main" id="{A1B058F6-DB5E-4616-B38C-C51AD5F0B06A}"/>
              </a:ext>
            </a:extLst>
          </p:cNvPr>
          <p:cNvSpPr>
            <a:spLocks noChangeShapeType="1"/>
          </p:cNvSpPr>
          <p:nvPr/>
        </p:nvSpPr>
        <p:spPr bwMode="auto">
          <a:xfrm>
            <a:off x="6057900" y="3771900"/>
            <a:ext cx="0" cy="342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12" name="Line 8">
            <a:extLst>
              <a:ext uri="{FF2B5EF4-FFF2-40B4-BE49-F238E27FC236}">
                <a16:creationId xmlns:a16="http://schemas.microsoft.com/office/drawing/2014/main" id="{786D44AC-7D6D-400C-97EE-FE54BDD32D78}"/>
              </a:ext>
            </a:extLst>
          </p:cNvPr>
          <p:cNvSpPr>
            <a:spLocks noChangeShapeType="1"/>
          </p:cNvSpPr>
          <p:nvPr/>
        </p:nvSpPr>
        <p:spPr bwMode="auto">
          <a:xfrm>
            <a:off x="5886450" y="3943350"/>
            <a:ext cx="342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13" name="Text Box 10">
            <a:extLst>
              <a:ext uri="{FF2B5EF4-FFF2-40B4-BE49-F238E27FC236}">
                <a16:creationId xmlns:a16="http://schemas.microsoft.com/office/drawing/2014/main" id="{008E43B7-88C5-4C67-8AB9-C5EA67194D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5086350"/>
            <a:ext cx="17367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500">
                <a:latin typeface="Times New Roman" panose="02020603050405020304" pitchFamily="18" charset="0"/>
              </a:rPr>
              <a:t>lat: 40 13 lon: 32 19</a:t>
            </a:r>
          </a:p>
        </p:txBody>
      </p:sp>
      <p:sp>
        <p:nvSpPr>
          <p:cNvPr id="47114" name="Text Box 11">
            <a:extLst>
              <a:ext uri="{FF2B5EF4-FFF2-40B4-BE49-F238E27FC236}">
                <a16:creationId xmlns:a16="http://schemas.microsoft.com/office/drawing/2014/main" id="{AC3C4B34-FA45-4650-93F4-E02F0B330A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5288" y="2716213"/>
            <a:ext cx="568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>
                <a:latin typeface="Times New Roman" panose="02020603050405020304" pitchFamily="18" charset="0"/>
              </a:rPr>
              <a:t>I-78</a:t>
            </a:r>
          </a:p>
        </p:txBody>
      </p:sp>
      <p:sp>
        <p:nvSpPr>
          <p:cNvPr id="47115" name="Text Box 12">
            <a:extLst>
              <a:ext uri="{FF2B5EF4-FFF2-40B4-BE49-F238E27FC236}">
                <a16:creationId xmlns:a16="http://schemas.microsoft.com/office/drawing/2014/main" id="{514D4504-A639-45F3-AA1D-571290311C7E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6007100" y="3665538"/>
            <a:ext cx="1358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>
                <a:latin typeface="Times New Roman" panose="02020603050405020304" pitchFamily="18" charset="0"/>
              </a:rPr>
              <a:t>Scotch Road</a:t>
            </a:r>
          </a:p>
        </p:txBody>
      </p:sp>
      <p:sp>
        <p:nvSpPr>
          <p:cNvPr id="47118" name="灯片编号占位符 3">
            <a:extLst>
              <a:ext uri="{FF2B5EF4-FFF2-40B4-BE49-F238E27FC236}">
                <a16:creationId xmlns:a16="http://schemas.microsoft.com/office/drawing/2014/main" id="{F3FF01EE-E966-48CB-9DD3-C07D64C53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0F428DF-B389-45D7-91A7-218C738B5E50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zh-CN" sz="140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5995655-FFBD-4FE5-BE62-462CF3C89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3986E-0184-4FA1-BDAA-5ACC48ACD209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2F26774-177F-4EA6-9812-E7838E2BA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B4C66173-B519-4699-BDFE-4C3C7A8D79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849313"/>
          </a:xfrm>
        </p:spPr>
        <p:txBody>
          <a:bodyPr/>
          <a:lstStyle/>
          <a:p>
            <a:r>
              <a:rPr lang="en-US" altLang="zh-CN"/>
              <a:t>GPS </a:t>
            </a:r>
            <a:r>
              <a:rPr lang="zh-CN" altLang="en-US"/>
              <a:t>移动地图的需求</a:t>
            </a:r>
            <a:endParaRPr lang="en-US" altLang="zh-CN"/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4E808F97-7896-4B71-B4A7-2ABD56A994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8229600" cy="5172075"/>
          </a:xfrm>
        </p:spPr>
        <p:txBody>
          <a:bodyPr>
            <a:normAutofit lnSpcReduction="10000"/>
          </a:bodyPr>
          <a:lstStyle/>
          <a:p>
            <a:r>
              <a:rPr lang="zh-CN" altLang="en-US" dirty="0">
                <a:solidFill>
                  <a:srgbClr val="FF3300"/>
                </a:solidFill>
              </a:rPr>
              <a:t>功能</a:t>
            </a:r>
            <a:r>
              <a:rPr lang="en-US" altLang="zh-CN" dirty="0"/>
              <a:t>: </a:t>
            </a:r>
            <a:r>
              <a:rPr lang="zh-CN" altLang="en-US" dirty="0"/>
              <a:t>针对高速上的用户，显示道路和其它地标</a:t>
            </a:r>
            <a:r>
              <a:rPr lang="en-US" altLang="zh-CN" dirty="0"/>
              <a:t>.</a:t>
            </a:r>
          </a:p>
          <a:p>
            <a:r>
              <a:rPr lang="zh-CN" altLang="en-US" dirty="0">
                <a:solidFill>
                  <a:srgbClr val="FF3300"/>
                </a:solidFill>
              </a:rPr>
              <a:t>用户界面</a:t>
            </a:r>
            <a:r>
              <a:rPr lang="en-US" altLang="zh-CN" dirty="0"/>
              <a:t>: 400 x 600 </a:t>
            </a:r>
            <a:r>
              <a:rPr lang="zh-CN" altLang="en-US" dirty="0"/>
              <a:t>屏幕</a:t>
            </a:r>
            <a:r>
              <a:rPr lang="en-US" altLang="zh-CN" dirty="0"/>
              <a:t>. </a:t>
            </a:r>
            <a:r>
              <a:rPr lang="zh-CN" altLang="en-US" dirty="0"/>
              <a:t>三个控制按钮</a:t>
            </a:r>
            <a:r>
              <a:rPr lang="en-US" altLang="zh-CN" dirty="0"/>
              <a:t>.</a:t>
            </a:r>
          </a:p>
          <a:p>
            <a:r>
              <a:rPr lang="zh-CN" altLang="en-US" dirty="0">
                <a:solidFill>
                  <a:srgbClr val="FF3300"/>
                </a:solidFill>
              </a:rPr>
              <a:t>性能</a:t>
            </a:r>
            <a:r>
              <a:rPr lang="en-US" altLang="zh-CN" dirty="0"/>
              <a:t>: </a:t>
            </a:r>
            <a:r>
              <a:rPr lang="zh-CN" altLang="en-US" dirty="0"/>
              <a:t>地图平滑移动，显示在</a:t>
            </a:r>
            <a:r>
              <a:rPr lang="en-US" altLang="zh-CN" dirty="0"/>
              <a:t>1</a:t>
            </a:r>
            <a:r>
              <a:rPr lang="zh-CN" altLang="en-US" dirty="0"/>
              <a:t>秒中出现，核查位置在</a:t>
            </a:r>
            <a:r>
              <a:rPr lang="en-US" altLang="zh-CN" dirty="0"/>
              <a:t>15</a:t>
            </a:r>
            <a:r>
              <a:rPr lang="zh-CN" altLang="en-US" dirty="0"/>
              <a:t>秒内出现</a:t>
            </a:r>
            <a:r>
              <a:rPr lang="en-US" altLang="zh-CN" dirty="0"/>
              <a:t>.</a:t>
            </a:r>
          </a:p>
          <a:p>
            <a:r>
              <a:rPr lang="zh-CN" altLang="en-US" dirty="0">
                <a:solidFill>
                  <a:srgbClr val="FF3300"/>
                </a:solidFill>
              </a:rPr>
              <a:t>成本</a:t>
            </a:r>
            <a:r>
              <a:rPr lang="en-US" altLang="zh-CN" dirty="0"/>
              <a:t>: 400</a:t>
            </a:r>
            <a:r>
              <a:rPr lang="zh-CN" altLang="en-US" dirty="0"/>
              <a:t>元</a:t>
            </a:r>
            <a:r>
              <a:rPr lang="en-US" altLang="zh-CN" dirty="0"/>
              <a:t> </a:t>
            </a:r>
            <a:r>
              <a:rPr lang="zh-CN" altLang="en-US" dirty="0"/>
              <a:t>零售价</a:t>
            </a:r>
            <a:r>
              <a:rPr lang="en-US" altLang="zh-CN" dirty="0"/>
              <a:t>.</a:t>
            </a:r>
          </a:p>
          <a:p>
            <a:r>
              <a:rPr lang="zh-CN" altLang="en-US" dirty="0">
                <a:solidFill>
                  <a:srgbClr val="FF3300"/>
                </a:solidFill>
              </a:rPr>
              <a:t>物理尺寸</a:t>
            </a:r>
            <a:r>
              <a:rPr lang="en-US" altLang="zh-CN" dirty="0">
                <a:solidFill>
                  <a:srgbClr val="FF3300"/>
                </a:solidFill>
              </a:rPr>
              <a:t>/</a:t>
            </a:r>
            <a:r>
              <a:rPr lang="zh-CN" altLang="en-US" dirty="0">
                <a:solidFill>
                  <a:srgbClr val="FF3300"/>
                </a:solidFill>
              </a:rPr>
              <a:t>重量</a:t>
            </a:r>
            <a:r>
              <a:rPr lang="en-US" altLang="zh-CN" dirty="0"/>
              <a:t>: </a:t>
            </a:r>
            <a:r>
              <a:rPr lang="zh-CN" altLang="en-US" dirty="0"/>
              <a:t>适合手掌</a:t>
            </a:r>
            <a:r>
              <a:rPr lang="en-US" altLang="zh-CN" dirty="0"/>
              <a:t>.</a:t>
            </a:r>
          </a:p>
          <a:p>
            <a:r>
              <a:rPr lang="zh-CN" altLang="en-US" dirty="0">
                <a:solidFill>
                  <a:srgbClr val="FF3300"/>
                </a:solidFill>
              </a:rPr>
              <a:t>功耗</a:t>
            </a:r>
            <a:r>
              <a:rPr lang="en-US" altLang="zh-CN" dirty="0"/>
              <a:t>: </a:t>
            </a:r>
            <a:r>
              <a:rPr lang="zh-CN" altLang="en-US" dirty="0"/>
              <a:t>四节</a:t>
            </a:r>
            <a:r>
              <a:rPr lang="en-US" altLang="zh-CN" dirty="0"/>
              <a:t>AA</a:t>
            </a:r>
            <a:r>
              <a:rPr lang="zh-CN" altLang="en-US" dirty="0"/>
              <a:t>电池供电</a:t>
            </a:r>
            <a:r>
              <a:rPr lang="en-US" altLang="zh-CN" dirty="0"/>
              <a:t>8</a:t>
            </a:r>
            <a:r>
              <a:rPr lang="zh-CN" altLang="en-US" dirty="0"/>
              <a:t>小时</a:t>
            </a:r>
            <a:r>
              <a:rPr lang="en-US" altLang="zh-CN" dirty="0"/>
              <a:t>.</a:t>
            </a:r>
          </a:p>
        </p:txBody>
      </p:sp>
      <p:sp>
        <p:nvSpPr>
          <p:cNvPr id="48134" name="灯片编号占位符 3">
            <a:extLst>
              <a:ext uri="{FF2B5EF4-FFF2-40B4-BE49-F238E27FC236}">
                <a16:creationId xmlns:a16="http://schemas.microsoft.com/office/drawing/2014/main" id="{746402F3-EBA7-4083-8080-2CE6BFE9A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A2A1674-CACC-42F7-B0AF-2A280CA1D2DC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zh-CN" sz="140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CABD8ED-F831-48CB-B6B9-9FB8C8C98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E271B-5C57-46F0-8011-3AE01B564B92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AEEE4D5-52F4-4358-B632-EE55D02F2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>
            <a:extLst>
              <a:ext uri="{FF2B5EF4-FFF2-40B4-BE49-F238E27FC236}">
                <a16:creationId xmlns:a16="http://schemas.microsoft.com/office/drawing/2014/main" id="{F0452B7C-2699-42C5-BAE5-420A37CA93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GPS </a:t>
            </a:r>
            <a:r>
              <a:rPr lang="zh-CN" altLang="en-US"/>
              <a:t>移动地图需求表：</a:t>
            </a:r>
          </a:p>
        </p:txBody>
      </p:sp>
      <p:sp>
        <p:nvSpPr>
          <p:cNvPr id="49155" name="灯片编号占位符 3">
            <a:extLst>
              <a:ext uri="{FF2B5EF4-FFF2-40B4-BE49-F238E27FC236}">
                <a16:creationId xmlns:a16="http://schemas.microsoft.com/office/drawing/2014/main" id="{FBA7F4BB-C5C4-42ED-967E-D4DA2B14A4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F96C5B-E19D-40C4-AFFF-96D1CA6B27D5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zh-CN" sz="140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EB2DFCE-125B-4FFA-9CF7-15E4BB06EE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150668"/>
              </p:ext>
            </p:extLst>
          </p:nvPr>
        </p:nvGraphicFramePr>
        <p:xfrm>
          <a:off x="373063" y="1260475"/>
          <a:ext cx="8486775" cy="5051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1427">
                  <a:extLst>
                    <a:ext uri="{9D8B030D-6E8A-4147-A177-3AD203B41FA5}">
                      <a16:colId xmlns:a16="http://schemas.microsoft.com/office/drawing/2014/main" val="2132675186"/>
                    </a:ext>
                  </a:extLst>
                </a:gridCol>
                <a:gridCol w="6985348">
                  <a:extLst>
                    <a:ext uri="{9D8B030D-6E8A-4147-A177-3AD203B41FA5}">
                      <a16:colId xmlns:a16="http://schemas.microsoft.com/office/drawing/2014/main" val="3813007909"/>
                    </a:ext>
                  </a:extLst>
                </a:gridCol>
              </a:tblGrid>
              <a:tr h="538737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名称</a:t>
                      </a:r>
                    </a:p>
                  </a:txBody>
                  <a:tcPr marL="91447" marR="91447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GPS</a:t>
                      </a:r>
                      <a:r>
                        <a:rPr lang="zh-CN" altLang="en-US" sz="1800" dirty="0"/>
                        <a:t>移动地图</a:t>
                      </a:r>
                    </a:p>
                  </a:txBody>
                  <a:tcPr marL="91447" marR="91447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2930098"/>
                  </a:ext>
                </a:extLst>
              </a:tr>
              <a:tr h="538737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目标</a:t>
                      </a:r>
                    </a:p>
                  </a:txBody>
                  <a:tcPr marL="91447" marR="91447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驾驶使用的用户级地图</a:t>
                      </a:r>
                    </a:p>
                  </a:txBody>
                  <a:tcPr marL="91447" marR="91447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5809332"/>
                  </a:ext>
                </a:extLst>
              </a:tr>
              <a:tr h="538737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输入</a:t>
                      </a:r>
                    </a:p>
                  </a:txBody>
                  <a:tcPr marL="91447" marR="91447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一个电源按钮，</a:t>
                      </a:r>
                      <a:r>
                        <a:rPr lang="en-US" altLang="zh-CN" sz="1800" dirty="0"/>
                        <a:t>2</a:t>
                      </a:r>
                      <a:r>
                        <a:rPr lang="zh-CN" altLang="en-US" sz="1800" dirty="0"/>
                        <a:t>个控制按钮</a:t>
                      </a:r>
                    </a:p>
                  </a:txBody>
                  <a:tcPr marL="91447" marR="91447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3458435"/>
                  </a:ext>
                </a:extLst>
              </a:tr>
              <a:tr h="538737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输出</a:t>
                      </a:r>
                    </a:p>
                  </a:txBody>
                  <a:tcPr marL="91447" marR="91447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背光</a:t>
                      </a:r>
                      <a:r>
                        <a:rPr lang="en-US" altLang="zh-CN" sz="1800" dirty="0"/>
                        <a:t>400</a:t>
                      </a:r>
                      <a:r>
                        <a:rPr lang="zh-CN" altLang="en-US" sz="1800" dirty="0"/>
                        <a:t>*</a:t>
                      </a:r>
                      <a:r>
                        <a:rPr lang="en-US" altLang="zh-CN" sz="1800" dirty="0"/>
                        <a:t>600</a:t>
                      </a:r>
                      <a:r>
                        <a:rPr lang="zh-CN" altLang="en-US" sz="1800" dirty="0"/>
                        <a:t>像素的</a:t>
                      </a:r>
                      <a:r>
                        <a:rPr lang="en-US" altLang="zh-CN" sz="1800" dirty="0"/>
                        <a:t>LCD</a:t>
                      </a:r>
                      <a:r>
                        <a:rPr lang="zh-CN" altLang="en-US" sz="1800" dirty="0"/>
                        <a:t>（液晶）显示屏</a:t>
                      </a:r>
                    </a:p>
                  </a:txBody>
                  <a:tcPr marL="91447" marR="91447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388678"/>
                  </a:ext>
                </a:extLst>
              </a:tr>
              <a:tr h="640133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功能</a:t>
                      </a:r>
                    </a:p>
                  </a:txBody>
                  <a:tcPr marL="91447" marR="91447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使用</a:t>
                      </a:r>
                      <a:r>
                        <a:rPr lang="en-US" altLang="zh-CN" sz="1800" dirty="0"/>
                        <a:t>5</a:t>
                      </a:r>
                      <a:r>
                        <a:rPr lang="zh-CN" altLang="en-US" sz="1800" dirty="0"/>
                        <a:t>个接收器的</a:t>
                      </a:r>
                      <a:r>
                        <a:rPr lang="en-US" altLang="zh-CN" sz="1800" dirty="0"/>
                        <a:t>GPS</a:t>
                      </a:r>
                      <a:r>
                        <a:rPr lang="zh-CN" altLang="en-US" sz="1800" dirty="0"/>
                        <a:t>系统；三个用户可选的分辨率；总是显示当前的经纬度</a:t>
                      </a:r>
                    </a:p>
                  </a:txBody>
                  <a:tcPr marL="91447" marR="91447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543288"/>
                  </a:ext>
                </a:extLst>
              </a:tr>
              <a:tr h="538737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性能</a:t>
                      </a:r>
                    </a:p>
                  </a:txBody>
                  <a:tcPr marL="91447" marR="91447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在位置变动后的</a:t>
                      </a:r>
                      <a:r>
                        <a:rPr lang="en-US" altLang="zh-CN" sz="1800" dirty="0"/>
                        <a:t>0.25s</a:t>
                      </a:r>
                      <a:r>
                        <a:rPr lang="zh-CN" altLang="en-US" sz="1800" dirty="0"/>
                        <a:t>内更新屏幕</a:t>
                      </a:r>
                    </a:p>
                  </a:txBody>
                  <a:tcPr marL="91447" marR="91447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2954953"/>
                  </a:ext>
                </a:extLst>
              </a:tr>
              <a:tr h="538737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制造成本</a:t>
                      </a:r>
                    </a:p>
                  </a:txBody>
                  <a:tcPr marL="91447" marR="91447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200</a:t>
                      </a:r>
                      <a:r>
                        <a:rPr lang="zh-CN" altLang="en-US" sz="1800" dirty="0"/>
                        <a:t>元</a:t>
                      </a:r>
                    </a:p>
                  </a:txBody>
                  <a:tcPr marL="91447" marR="91447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719139"/>
                  </a:ext>
                </a:extLst>
              </a:tr>
              <a:tr h="538737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功率</a:t>
                      </a:r>
                    </a:p>
                  </a:txBody>
                  <a:tcPr marL="91447" marR="91447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100mW</a:t>
                      </a:r>
                      <a:endParaRPr lang="zh-CN" altLang="en-US" sz="1800" dirty="0"/>
                    </a:p>
                  </a:txBody>
                  <a:tcPr marL="91447" marR="91447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7271852"/>
                  </a:ext>
                </a:extLst>
              </a:tr>
              <a:tr h="640133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物理尺寸和重量</a:t>
                      </a:r>
                    </a:p>
                  </a:txBody>
                  <a:tcPr marL="91447" marR="91447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不超过</a:t>
                      </a:r>
                      <a:r>
                        <a:rPr lang="en-US" altLang="zh-CN" sz="1800" dirty="0"/>
                        <a:t>2</a:t>
                      </a:r>
                      <a:r>
                        <a:rPr lang="zh-CN" altLang="en-US" sz="1800" dirty="0"/>
                        <a:t>英寸</a:t>
                      </a:r>
                      <a:r>
                        <a:rPr lang="en-US" altLang="zh-CN" sz="1800" dirty="0">
                          <a:sym typeface="Symbol" panose="05050102010706020507" pitchFamily="18" charset="2"/>
                        </a:rPr>
                        <a:t> </a:t>
                      </a:r>
                      <a:r>
                        <a:rPr lang="en-US" altLang="zh-CN" sz="1800" dirty="0"/>
                        <a:t>6</a:t>
                      </a:r>
                      <a:r>
                        <a:rPr lang="zh-CN" altLang="en-US" sz="1800" dirty="0"/>
                        <a:t>英寸，</a:t>
                      </a:r>
                      <a:r>
                        <a:rPr lang="en-US" altLang="zh-CN" sz="1800" dirty="0"/>
                        <a:t>12</a:t>
                      </a:r>
                      <a:r>
                        <a:rPr lang="zh-CN" altLang="en-US" sz="1800" dirty="0"/>
                        <a:t>盎司（</a:t>
                      </a: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英寸</a:t>
                      </a:r>
                      <a:r>
                        <a:rPr lang="en-US" altLang="zh-CN" sz="1800" dirty="0"/>
                        <a:t>=0.0254</a:t>
                      </a:r>
                      <a:r>
                        <a:rPr lang="zh-CN" altLang="en-US" sz="1800" dirty="0"/>
                        <a:t>米；</a:t>
                      </a: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盎司</a:t>
                      </a:r>
                      <a:r>
                        <a:rPr lang="en-US" altLang="zh-CN" sz="1800" dirty="0"/>
                        <a:t>=28.3495</a:t>
                      </a:r>
                      <a:r>
                        <a:rPr lang="zh-CN" altLang="en-US" sz="1800" dirty="0"/>
                        <a:t>克）</a:t>
                      </a:r>
                    </a:p>
                  </a:txBody>
                  <a:tcPr marL="91447" marR="91447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785813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834F25-52E4-4803-8961-2DF287164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嵌入式系统实例</a:t>
            </a:r>
            <a:r>
              <a:rPr lang="en-US" altLang="zh-CN" dirty="0"/>
              <a:t>-</a:t>
            </a:r>
            <a:r>
              <a:rPr lang="zh-CN" altLang="en-US" dirty="0"/>
              <a:t>手机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D44D60-F9EC-4D59-925F-0DBF23E5F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9566"/>
            <a:ext cx="9144000" cy="4278867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3C3BC93-7386-4C05-895F-AB9D6DE2A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C65230-20FD-40E8-8030-31512D91C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279BE-A8DD-4E83-89C1-633AAE8188B6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10D31FDE-E518-4CF3-94B9-30BE2F1D6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4D720F8-45BD-4A4B-B4A9-09698EC1046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64" y="4368143"/>
            <a:ext cx="1217102" cy="24005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60457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731B8570-33EF-4BDB-8473-5EBBD0C880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系统描述</a:t>
            </a:r>
            <a:endParaRPr lang="en-US" altLang="zh-CN" dirty="0"/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51A76311-5D98-42E5-ADBE-2A791324E2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对系统更精确的描述</a:t>
            </a:r>
            <a:endParaRPr lang="en-US" altLang="zh-CN"/>
          </a:p>
          <a:p>
            <a:pPr lvl="1"/>
            <a:r>
              <a:rPr lang="zh-CN" altLang="en-US"/>
              <a:t>不应隐含具体的功能</a:t>
            </a:r>
            <a:endParaRPr lang="en-US" altLang="zh-CN"/>
          </a:p>
          <a:p>
            <a:pPr lvl="1"/>
            <a:r>
              <a:rPr lang="zh-CN" altLang="en-US"/>
              <a:t>为结构设计过程提供输入</a:t>
            </a:r>
            <a:endParaRPr lang="en-US" altLang="zh-CN"/>
          </a:p>
          <a:p>
            <a:r>
              <a:rPr lang="zh-CN" altLang="en-US"/>
              <a:t>包括功能和非功能元素</a:t>
            </a:r>
            <a:endParaRPr lang="en-US" altLang="zh-CN"/>
          </a:p>
          <a:p>
            <a:r>
              <a:rPr lang="zh-CN" altLang="en-US"/>
              <a:t>可用执行或数学的形式来描述</a:t>
            </a:r>
            <a:endParaRPr lang="en-US" altLang="zh-CN"/>
          </a:p>
        </p:txBody>
      </p:sp>
      <p:sp>
        <p:nvSpPr>
          <p:cNvPr id="50182" name="灯片编号占位符 3">
            <a:extLst>
              <a:ext uri="{FF2B5EF4-FFF2-40B4-BE49-F238E27FC236}">
                <a16:creationId xmlns:a16="http://schemas.microsoft.com/office/drawing/2014/main" id="{A8380707-B8EB-483E-864A-05BAA3515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BA771ED-233B-4050-8AC0-A0E615561AEC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zh-CN" sz="140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DB29541-A6EA-4E81-811A-69C6BF9ED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27A0E-37DA-4F13-A5F6-1B2CE9904DCC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5B0EC50-3B0E-43E0-941E-8BD436C7C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FC446996-816E-4F26-A9D1-FEE55C1AA1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GPS </a:t>
            </a:r>
            <a:r>
              <a:rPr lang="zh-CN" altLang="en-US" dirty="0"/>
              <a:t>系统描述</a:t>
            </a:r>
            <a:endParaRPr lang="en-US" altLang="zh-CN" dirty="0"/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1F8E9C89-E636-4B18-8C62-5E2580972C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包括</a:t>
            </a:r>
            <a:r>
              <a:rPr lang="en-US" altLang="zh-CN"/>
              <a:t>:</a:t>
            </a:r>
          </a:p>
          <a:p>
            <a:pPr lvl="1"/>
            <a:r>
              <a:rPr lang="zh-CN" altLang="en-US"/>
              <a:t>从</a:t>
            </a:r>
            <a:r>
              <a:rPr lang="en-US" altLang="zh-CN"/>
              <a:t>GPS</a:t>
            </a:r>
            <a:r>
              <a:rPr lang="zh-CN" altLang="en-US"/>
              <a:t>中接收到的数据</a:t>
            </a:r>
            <a:r>
              <a:rPr lang="en-US" altLang="zh-CN"/>
              <a:t>;</a:t>
            </a:r>
          </a:p>
          <a:p>
            <a:pPr lvl="1"/>
            <a:r>
              <a:rPr lang="zh-CN" altLang="en-US"/>
              <a:t>地图数据</a:t>
            </a:r>
            <a:r>
              <a:rPr lang="en-US" altLang="zh-CN"/>
              <a:t>;</a:t>
            </a:r>
          </a:p>
          <a:p>
            <a:pPr lvl="1"/>
            <a:r>
              <a:rPr lang="zh-CN" altLang="en-US"/>
              <a:t>用户界面</a:t>
            </a:r>
            <a:r>
              <a:rPr lang="en-US" altLang="zh-CN"/>
              <a:t>;</a:t>
            </a:r>
          </a:p>
          <a:p>
            <a:pPr lvl="1"/>
            <a:r>
              <a:rPr lang="zh-CN" altLang="en-US"/>
              <a:t>满足用户需求的必须操作</a:t>
            </a:r>
            <a:r>
              <a:rPr lang="en-US" altLang="zh-CN"/>
              <a:t>;</a:t>
            </a:r>
          </a:p>
          <a:p>
            <a:pPr lvl="1"/>
            <a:r>
              <a:rPr lang="zh-CN" altLang="en-US"/>
              <a:t>保持系统运行所需的后备动作</a:t>
            </a:r>
            <a:r>
              <a:rPr lang="en-US" altLang="zh-CN"/>
              <a:t>.</a:t>
            </a:r>
          </a:p>
        </p:txBody>
      </p:sp>
      <p:sp>
        <p:nvSpPr>
          <p:cNvPr id="51206" name="灯片编号占位符 3">
            <a:extLst>
              <a:ext uri="{FF2B5EF4-FFF2-40B4-BE49-F238E27FC236}">
                <a16:creationId xmlns:a16="http://schemas.microsoft.com/office/drawing/2014/main" id="{96415B94-C78A-4F76-BE2F-02C07679B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5DFBFD-B64E-49AB-8F64-64DDCAA8D3F5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zh-CN" sz="140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5E247FD-2F57-40B0-8652-35A9EFF96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EFC87-8A2D-4BA8-BFD2-39ABCDACA929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2BEF014-FFD0-49B8-A84D-4A968D9FE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3E56DCA4-1E46-4DE1-ADF2-D2D97EEA73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系统设计</a:t>
            </a:r>
            <a:endParaRPr lang="en-US" altLang="zh-CN" dirty="0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87A63437-5730-45A9-B21A-AB6FAD1F73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主要的组件满足规格说明</a:t>
            </a:r>
            <a:endParaRPr lang="en-US" altLang="zh-CN" dirty="0"/>
          </a:p>
          <a:p>
            <a:r>
              <a:rPr lang="zh-CN" altLang="en-US" dirty="0"/>
              <a:t>软硬件划分</a:t>
            </a:r>
            <a:endParaRPr lang="en-US" altLang="zh-CN" dirty="0"/>
          </a:p>
          <a:p>
            <a:pPr lvl="1"/>
            <a:r>
              <a:rPr lang="zh-CN" altLang="en-US" dirty="0"/>
              <a:t>硬件组件</a:t>
            </a:r>
            <a:endParaRPr lang="en-US" altLang="zh-CN" dirty="0"/>
          </a:p>
          <a:p>
            <a:pPr lvl="2"/>
            <a:r>
              <a:rPr lang="en-US" altLang="zh-CN" dirty="0"/>
              <a:t>CPUs, </a:t>
            </a:r>
            <a:r>
              <a:rPr lang="zh-CN" altLang="en-US" dirty="0"/>
              <a:t>外设等</a:t>
            </a:r>
            <a:endParaRPr lang="en-US" altLang="zh-CN" dirty="0"/>
          </a:p>
          <a:p>
            <a:pPr lvl="1"/>
            <a:r>
              <a:rPr lang="zh-CN" altLang="en-US" dirty="0"/>
              <a:t>软件组件</a:t>
            </a:r>
            <a:endParaRPr lang="en-US" altLang="zh-CN" dirty="0"/>
          </a:p>
          <a:p>
            <a:pPr lvl="2"/>
            <a:r>
              <a:rPr lang="zh-CN" altLang="en-US" dirty="0"/>
              <a:t>主要的程序和它们的操作</a:t>
            </a:r>
            <a:endParaRPr lang="en-US" altLang="zh-CN" dirty="0"/>
          </a:p>
          <a:p>
            <a:r>
              <a:rPr lang="zh-CN" altLang="en-US" dirty="0"/>
              <a:t>必须考虑功能和非功能性的需求</a:t>
            </a:r>
            <a:endParaRPr lang="en-US" altLang="zh-CN" dirty="0"/>
          </a:p>
        </p:txBody>
      </p:sp>
      <p:sp>
        <p:nvSpPr>
          <p:cNvPr id="52230" name="灯片编号占位符 3">
            <a:extLst>
              <a:ext uri="{FF2B5EF4-FFF2-40B4-BE49-F238E27FC236}">
                <a16:creationId xmlns:a16="http://schemas.microsoft.com/office/drawing/2014/main" id="{7CEA22FE-70E9-4330-8F48-5BC895796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6666155-C4D3-4975-95B1-8B66B0ACA3AF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zh-CN" sz="140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C873504-AACE-468E-B7A5-6D4EFCCF1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FADDD-1026-4F7F-A1B0-9524F2D65781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3C93CD0-359B-48F4-9E52-5CBB0456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E72748DB-98CC-4F96-A3ED-539BFEEC86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GPS </a:t>
            </a:r>
            <a:r>
              <a:rPr lang="zh-CN" altLang="en-US"/>
              <a:t>移动地图块图</a:t>
            </a:r>
            <a:endParaRPr lang="en-US" altLang="zh-CN"/>
          </a:p>
        </p:txBody>
      </p:sp>
      <p:grpSp>
        <p:nvGrpSpPr>
          <p:cNvPr id="53251" name="组合 1">
            <a:extLst>
              <a:ext uri="{FF2B5EF4-FFF2-40B4-BE49-F238E27FC236}">
                <a16:creationId xmlns:a16="http://schemas.microsoft.com/office/drawing/2014/main" id="{3D19D40E-B9C5-44BC-B9B7-FAAD5A756EF1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1916113"/>
            <a:ext cx="8229600" cy="3816350"/>
            <a:chOff x="1657350" y="2628900"/>
            <a:chExt cx="5829300" cy="2457450"/>
          </a:xfrm>
        </p:grpSpPr>
        <p:sp>
          <p:nvSpPr>
            <p:cNvPr id="53255" name="Line 11">
              <a:extLst>
                <a:ext uri="{FF2B5EF4-FFF2-40B4-BE49-F238E27FC236}">
                  <a16:creationId xmlns:a16="http://schemas.microsoft.com/office/drawing/2014/main" id="{2EE3719C-BD2D-4C9D-87B5-7DB64E1AC3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1650" y="3200400"/>
              <a:ext cx="46291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256" name="Rectangle 4">
              <a:extLst>
                <a:ext uri="{FF2B5EF4-FFF2-40B4-BE49-F238E27FC236}">
                  <a16:creationId xmlns:a16="http://schemas.microsoft.com/office/drawing/2014/main" id="{A19E6709-2736-4F5C-BDBB-C03ED007B3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1700" y="2857500"/>
              <a:ext cx="1143000" cy="74295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solidFill>
                    <a:schemeClr val="bg1"/>
                  </a:solidFill>
                  <a:latin typeface="Times New Roman" panose="02020603050405020304" pitchFamily="18" charset="0"/>
                </a:rPr>
                <a:t>GPS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2400">
                  <a:solidFill>
                    <a:schemeClr val="bg1"/>
                  </a:solidFill>
                  <a:latin typeface="Times New Roman" panose="02020603050405020304" pitchFamily="18" charset="0"/>
                </a:rPr>
                <a:t>接收器</a:t>
              </a:r>
              <a:endParaRPr lang="en-US" altLang="zh-CN" sz="240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3257" name="Rectangle 5">
              <a:extLst>
                <a:ext uri="{FF2B5EF4-FFF2-40B4-BE49-F238E27FC236}">
                  <a16:creationId xmlns:a16="http://schemas.microsoft.com/office/drawing/2014/main" id="{6C74BF60-C5AC-4933-A468-1C86A7843E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3300" y="2857500"/>
              <a:ext cx="1028700" cy="74295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2800">
                  <a:solidFill>
                    <a:schemeClr val="bg1"/>
                  </a:solidFill>
                  <a:latin typeface="Times New Roman" panose="02020603050405020304" pitchFamily="18" charset="0"/>
                </a:rPr>
                <a:t>搜索</a:t>
              </a:r>
              <a:endParaRPr lang="en-US" altLang="zh-CN" sz="280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2800">
                  <a:solidFill>
                    <a:schemeClr val="bg1"/>
                  </a:solidFill>
                  <a:latin typeface="Times New Roman" panose="02020603050405020304" pitchFamily="18" charset="0"/>
                </a:rPr>
                <a:t>引擎</a:t>
              </a:r>
              <a:endParaRPr lang="en-US" altLang="zh-CN" sz="280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3258" name="Rectangle 6">
              <a:extLst>
                <a:ext uri="{FF2B5EF4-FFF2-40B4-BE49-F238E27FC236}">
                  <a16:creationId xmlns:a16="http://schemas.microsoft.com/office/drawing/2014/main" id="{75933816-B216-4D5E-B8BF-39C1D931B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7750" y="2857500"/>
              <a:ext cx="1028700" cy="74295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2800">
                  <a:solidFill>
                    <a:schemeClr val="bg1"/>
                  </a:solidFill>
                  <a:latin typeface="Times New Roman" panose="02020603050405020304" pitchFamily="18" charset="0"/>
                </a:rPr>
                <a:t>绘图仪</a:t>
              </a:r>
              <a:endParaRPr lang="en-US" altLang="zh-CN" sz="180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3259" name="Rectangle 7">
              <a:extLst>
                <a:ext uri="{FF2B5EF4-FFF2-40B4-BE49-F238E27FC236}">
                  <a16:creationId xmlns:a16="http://schemas.microsoft.com/office/drawing/2014/main" id="{BD6554F3-5893-463E-A93A-1FEABD4B06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600" y="4057650"/>
              <a:ext cx="1143000" cy="74295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2800">
                  <a:solidFill>
                    <a:schemeClr val="bg1"/>
                  </a:solidFill>
                  <a:latin typeface="Times New Roman" panose="02020603050405020304" pitchFamily="18" charset="0"/>
                </a:rPr>
                <a:t>用户界面</a:t>
              </a:r>
              <a:endParaRPr lang="en-US" altLang="zh-CN" sz="280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3260" name="AutoShape 8">
              <a:extLst>
                <a:ext uri="{FF2B5EF4-FFF2-40B4-BE49-F238E27FC236}">
                  <a16:creationId xmlns:a16="http://schemas.microsoft.com/office/drawing/2014/main" id="{D5EE9015-9F46-4DA9-9299-78C1159D8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3300" y="4000500"/>
              <a:ext cx="1028700" cy="1085850"/>
            </a:xfrm>
            <a:prstGeom prst="can">
              <a:avLst>
                <a:gd name="adj" fmla="val 26389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0" algn="ctr">
                <a:spcBef>
                  <a:spcPct val="0"/>
                </a:spcBef>
                <a:buNone/>
              </a:pPr>
              <a:r>
                <a:rPr lang="zh-CN" altLang="en-US" sz="2800">
                  <a:solidFill>
                    <a:prstClr val="black"/>
                  </a:solidFill>
                  <a:latin typeface="Times New Roman" panose="02020603050405020304" pitchFamily="18" charset="0"/>
                  <a:ea typeface="方正姚体" panose="02010601030101010101" pitchFamily="2" charset="-122"/>
                </a:rPr>
                <a:t>数据库</a:t>
              </a:r>
              <a:endParaRPr lang="en-US" altLang="zh-CN" sz="1800">
                <a:solidFill>
                  <a:prstClr val="black"/>
                </a:solidFill>
                <a:latin typeface="Times New Roman" panose="02020603050405020304" pitchFamily="18" charset="0"/>
                <a:ea typeface="方正姚体" panose="02010601030101010101" pitchFamily="2" charset="-122"/>
              </a:endParaRPr>
            </a:p>
          </p:txBody>
        </p:sp>
        <p:sp>
          <p:nvSpPr>
            <p:cNvPr id="53261" name="AutoShape 9">
              <a:extLst>
                <a:ext uri="{FF2B5EF4-FFF2-40B4-BE49-F238E27FC236}">
                  <a16:creationId xmlns:a16="http://schemas.microsoft.com/office/drawing/2014/main" id="{DA1A6B6F-1D34-40E1-9691-617096A77F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0800" y="2800350"/>
              <a:ext cx="1085850" cy="800100"/>
            </a:xfrm>
            <a:prstGeom prst="roundRect">
              <a:avLst>
                <a:gd name="adj" fmla="val 16667"/>
              </a:avLst>
            </a:prstGeom>
            <a:solidFill>
              <a:srgbClr val="3399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0" algn="ctr">
                <a:spcBef>
                  <a:spcPct val="0"/>
                </a:spcBef>
                <a:buNone/>
              </a:pPr>
              <a:r>
                <a:rPr lang="zh-CN" altLang="en-US" sz="2800">
                  <a:solidFill>
                    <a:prstClr val="white"/>
                  </a:solidFill>
                  <a:latin typeface="Times New Roman" panose="02020603050405020304" pitchFamily="18" charset="0"/>
                  <a:ea typeface="方正姚体" panose="02010601030101010101" pitchFamily="2" charset="-122"/>
                </a:rPr>
                <a:t>显示器</a:t>
              </a:r>
              <a:endParaRPr lang="en-US" altLang="zh-CN" sz="1800">
                <a:solidFill>
                  <a:prstClr val="black"/>
                </a:solidFill>
                <a:latin typeface="Times New Roman" panose="02020603050405020304" pitchFamily="18" charset="0"/>
                <a:ea typeface="方正姚体" panose="02010601030101010101" pitchFamily="2" charset="-122"/>
              </a:endParaRPr>
            </a:p>
          </p:txBody>
        </p:sp>
        <p:sp>
          <p:nvSpPr>
            <p:cNvPr id="53262" name="Line 10">
              <a:extLst>
                <a:ext uri="{FF2B5EF4-FFF2-40B4-BE49-F238E27FC236}">
                  <a16:creationId xmlns:a16="http://schemas.microsoft.com/office/drawing/2014/main" id="{7A2823B0-79F2-454F-B4B8-40519B1F03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1650" y="2628900"/>
              <a:ext cx="0" cy="571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263" name="Line 12">
              <a:extLst>
                <a:ext uri="{FF2B5EF4-FFF2-40B4-BE49-F238E27FC236}">
                  <a16:creationId xmlns:a16="http://schemas.microsoft.com/office/drawing/2014/main" id="{A688E7E3-5AD6-4AAB-A820-DBC96FE125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7350" y="2628900"/>
              <a:ext cx="228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264" name="Line 13">
              <a:extLst>
                <a:ext uri="{FF2B5EF4-FFF2-40B4-BE49-F238E27FC236}">
                  <a16:creationId xmlns:a16="http://schemas.microsoft.com/office/drawing/2014/main" id="{FE22B865-4C0C-4851-924C-E85E9BC7CF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7350" y="2628900"/>
              <a:ext cx="114300" cy="171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265" name="Line 14">
              <a:extLst>
                <a:ext uri="{FF2B5EF4-FFF2-40B4-BE49-F238E27FC236}">
                  <a16:creationId xmlns:a16="http://schemas.microsoft.com/office/drawing/2014/main" id="{92E8BD35-781A-4585-90B5-A63147640B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1650" y="2628900"/>
              <a:ext cx="114300" cy="171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266" name="Line 15">
              <a:extLst>
                <a:ext uri="{FF2B5EF4-FFF2-40B4-BE49-F238E27FC236}">
                  <a16:creationId xmlns:a16="http://schemas.microsoft.com/office/drawing/2014/main" id="{8B6278D6-EDCB-40DC-BA9A-24C8D591FE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14950" y="3600450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267" name="Line 16">
              <a:extLst>
                <a:ext uri="{FF2B5EF4-FFF2-40B4-BE49-F238E27FC236}">
                  <a16:creationId xmlns:a16="http://schemas.microsoft.com/office/drawing/2014/main" id="{3867D87C-5867-45E0-B769-16B2DB1D67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57650" y="3600450"/>
              <a:ext cx="0" cy="4000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3254" name="灯片编号占位符 3">
            <a:extLst>
              <a:ext uri="{FF2B5EF4-FFF2-40B4-BE49-F238E27FC236}">
                <a16:creationId xmlns:a16="http://schemas.microsoft.com/office/drawing/2014/main" id="{28DD6236-D4DA-400E-B16C-3FB969CA2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8AE62EA-620A-4978-8BCE-51333BDF4929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zh-CN" sz="140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6DA669C-7293-47D4-ABA8-1D6DA2845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F470-FB66-4951-9FDD-B9DB448BB55E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F25481D-74C4-4990-B13C-C3DFF5E3B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45E25C15-8953-44A7-B42C-94E90720B7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GPS </a:t>
            </a:r>
            <a:r>
              <a:rPr lang="zh-CN" altLang="en-US"/>
              <a:t>移动地图的硬件结构</a:t>
            </a:r>
            <a:endParaRPr lang="en-US" altLang="zh-CN"/>
          </a:p>
        </p:txBody>
      </p:sp>
      <p:grpSp>
        <p:nvGrpSpPr>
          <p:cNvPr id="54275" name="组合 1">
            <a:extLst>
              <a:ext uri="{FF2B5EF4-FFF2-40B4-BE49-F238E27FC236}">
                <a16:creationId xmlns:a16="http://schemas.microsoft.com/office/drawing/2014/main" id="{C2B3446E-4D4E-430D-9AAC-1C680B13262A}"/>
              </a:ext>
            </a:extLst>
          </p:cNvPr>
          <p:cNvGrpSpPr>
            <a:grpSpLocks/>
          </p:cNvGrpSpPr>
          <p:nvPr/>
        </p:nvGrpSpPr>
        <p:grpSpPr bwMode="auto">
          <a:xfrm>
            <a:off x="611188" y="1844675"/>
            <a:ext cx="7632700" cy="4248150"/>
            <a:chOff x="1657350" y="2400300"/>
            <a:chExt cx="4857750" cy="2628900"/>
          </a:xfrm>
        </p:grpSpPr>
        <p:sp>
          <p:nvSpPr>
            <p:cNvPr id="54279" name="Rectangle 4">
              <a:extLst>
                <a:ext uri="{FF2B5EF4-FFF2-40B4-BE49-F238E27FC236}">
                  <a16:creationId xmlns:a16="http://schemas.microsoft.com/office/drawing/2014/main" id="{6C43280E-B635-4379-97BC-DE46AD233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600" y="3486150"/>
              <a:ext cx="1143000" cy="74295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800">
                  <a:solidFill>
                    <a:schemeClr val="bg1"/>
                  </a:solidFill>
                  <a:latin typeface="Times New Roman" panose="02020603050405020304" pitchFamily="18" charset="0"/>
                </a:rPr>
                <a:t>GPS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2800">
                  <a:solidFill>
                    <a:schemeClr val="bg1"/>
                  </a:solidFill>
                  <a:latin typeface="Times New Roman" panose="02020603050405020304" pitchFamily="18" charset="0"/>
                </a:rPr>
                <a:t>接收器</a:t>
              </a:r>
              <a:endParaRPr lang="en-US" altLang="zh-CN" sz="280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54280" name="Group 9">
              <a:extLst>
                <a:ext uri="{FF2B5EF4-FFF2-40B4-BE49-F238E27FC236}">
                  <a16:creationId xmlns:a16="http://schemas.microsoft.com/office/drawing/2014/main" id="{0A6569B8-686C-4BDB-9730-946119DCBA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86500" y="3257550"/>
              <a:ext cx="228600" cy="571500"/>
              <a:chOff x="432" y="1488"/>
              <a:chExt cx="192" cy="480"/>
            </a:xfrm>
          </p:grpSpPr>
          <p:sp>
            <p:nvSpPr>
              <p:cNvPr id="54294" name="Line 5">
                <a:extLst>
                  <a:ext uri="{FF2B5EF4-FFF2-40B4-BE49-F238E27FC236}">
                    <a16:creationId xmlns:a16="http://schemas.microsoft.com/office/drawing/2014/main" id="{E92391E0-B62B-4025-B5F9-918DA01DA2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488"/>
                <a:ext cx="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4295" name="Line 6">
                <a:extLst>
                  <a:ext uri="{FF2B5EF4-FFF2-40B4-BE49-F238E27FC236}">
                    <a16:creationId xmlns:a16="http://schemas.microsoft.com/office/drawing/2014/main" id="{5CE5D98F-6950-4E70-82B5-C9DD5EA08C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" y="1488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4296" name="Line 7">
                <a:extLst>
                  <a:ext uri="{FF2B5EF4-FFF2-40B4-BE49-F238E27FC236}">
                    <a16:creationId xmlns:a16="http://schemas.microsoft.com/office/drawing/2014/main" id="{3C2E0387-BE49-4F6C-8469-1094713687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" y="1488"/>
                <a:ext cx="96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4297" name="Line 8">
                <a:extLst>
                  <a:ext uri="{FF2B5EF4-FFF2-40B4-BE49-F238E27FC236}">
                    <a16:creationId xmlns:a16="http://schemas.microsoft.com/office/drawing/2014/main" id="{699D5E21-A60A-466B-B5FD-CAAAEE44AE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28" y="1488"/>
                <a:ext cx="96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4281" name="Line 10">
              <a:extLst>
                <a:ext uri="{FF2B5EF4-FFF2-40B4-BE49-F238E27FC236}">
                  <a16:creationId xmlns:a16="http://schemas.microsoft.com/office/drawing/2014/main" id="{D46B1844-89B1-4B72-9E73-3802F367C8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6250" y="2400300"/>
              <a:ext cx="0" cy="26289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282" name="Rectangle 11">
              <a:extLst>
                <a:ext uri="{FF2B5EF4-FFF2-40B4-BE49-F238E27FC236}">
                  <a16:creationId xmlns:a16="http://schemas.microsoft.com/office/drawing/2014/main" id="{1A7AF199-3CEC-47BD-918F-54BB586DC2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600" y="2686050"/>
              <a:ext cx="857250" cy="6858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</a:rPr>
                <a:t>CPU</a:t>
              </a:r>
            </a:p>
          </p:txBody>
        </p:sp>
        <p:sp>
          <p:nvSpPr>
            <p:cNvPr id="54283" name="Rectangle 12">
              <a:extLst>
                <a:ext uri="{FF2B5EF4-FFF2-40B4-BE49-F238E27FC236}">
                  <a16:creationId xmlns:a16="http://schemas.microsoft.com/office/drawing/2014/main" id="{117959D4-8873-4D9E-B699-90DC32D44E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600" y="4400550"/>
              <a:ext cx="1143000" cy="5715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800">
                  <a:solidFill>
                    <a:schemeClr val="bg1"/>
                  </a:solidFill>
                  <a:latin typeface="Times New Roman" panose="02020603050405020304" pitchFamily="18" charset="0"/>
                </a:rPr>
                <a:t>I/O</a:t>
              </a:r>
              <a:r>
                <a:rPr lang="zh-CN" altLang="en-US" sz="2800">
                  <a:solidFill>
                    <a:schemeClr val="bg1"/>
                  </a:solidFill>
                  <a:latin typeface="Times New Roman" panose="02020603050405020304" pitchFamily="18" charset="0"/>
                </a:rPr>
                <a:t>面板</a:t>
              </a:r>
              <a:endParaRPr lang="en-US" altLang="zh-CN" sz="280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284" name="Line 13">
              <a:extLst>
                <a:ext uri="{FF2B5EF4-FFF2-40B4-BE49-F238E27FC236}">
                  <a16:creationId xmlns:a16="http://schemas.microsoft.com/office/drawing/2014/main" id="{96FF1E28-B7B6-45E5-9FB8-D5011D4441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86250" y="3028950"/>
              <a:ext cx="5143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285" name="Line 14">
              <a:extLst>
                <a:ext uri="{FF2B5EF4-FFF2-40B4-BE49-F238E27FC236}">
                  <a16:creationId xmlns:a16="http://schemas.microsoft.com/office/drawing/2014/main" id="{C6DE8217-4CDF-4BD1-89E2-00979B2A8C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86250" y="3829050"/>
              <a:ext cx="5143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286" name="Line 15">
              <a:extLst>
                <a:ext uri="{FF2B5EF4-FFF2-40B4-BE49-F238E27FC236}">
                  <a16:creationId xmlns:a16="http://schemas.microsoft.com/office/drawing/2014/main" id="{4B1C7598-AFB4-45F1-9A09-596FF53BF2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43600" y="3829050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287" name="Line 16">
              <a:extLst>
                <a:ext uri="{FF2B5EF4-FFF2-40B4-BE49-F238E27FC236}">
                  <a16:creationId xmlns:a16="http://schemas.microsoft.com/office/drawing/2014/main" id="{0231989E-DA9F-44F6-9AC4-4A1F226486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86250" y="4686300"/>
              <a:ext cx="5143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288" name="AutoShape 18">
              <a:extLst>
                <a:ext uri="{FF2B5EF4-FFF2-40B4-BE49-F238E27FC236}">
                  <a16:creationId xmlns:a16="http://schemas.microsoft.com/office/drawing/2014/main" id="{1488F2D5-5185-420A-BDD5-631B362F2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7350" y="2686050"/>
              <a:ext cx="1085850" cy="800100"/>
            </a:xfrm>
            <a:prstGeom prst="roundRect">
              <a:avLst>
                <a:gd name="adj" fmla="val 16667"/>
              </a:avLst>
            </a:prstGeom>
            <a:solidFill>
              <a:srgbClr val="3399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>
                  <a:solidFill>
                    <a:schemeClr val="bg1"/>
                  </a:solidFill>
                  <a:latin typeface="Times New Roman" panose="02020603050405020304" pitchFamily="18" charset="0"/>
                </a:rPr>
                <a:t>显示器</a:t>
              </a:r>
              <a:endParaRPr lang="en-US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54289" name="Rectangle 19">
              <a:extLst>
                <a:ext uri="{FF2B5EF4-FFF2-40B4-BE49-F238E27FC236}">
                  <a16:creationId xmlns:a16="http://schemas.microsoft.com/office/drawing/2014/main" id="{BF95DB60-786F-42E7-B1AE-AB0C556362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6100" y="2686050"/>
              <a:ext cx="857250" cy="1028700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2800">
                  <a:latin typeface="Times New Roman" panose="02020603050405020304" pitchFamily="18" charset="0"/>
                </a:rPr>
                <a:t>帧缓</a:t>
              </a:r>
              <a:endParaRPr lang="en-US" altLang="zh-CN" sz="2800">
                <a:latin typeface="Times New Roman" panose="02020603050405020304" pitchFamily="18" charset="0"/>
              </a:endParaRP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2800">
                  <a:latin typeface="Times New Roman" panose="02020603050405020304" pitchFamily="18" charset="0"/>
                </a:rPr>
                <a:t>冲器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54290" name="Rectangle 20">
              <a:extLst>
                <a:ext uri="{FF2B5EF4-FFF2-40B4-BE49-F238E27FC236}">
                  <a16:creationId xmlns:a16="http://schemas.microsoft.com/office/drawing/2014/main" id="{F3E31429-5E8C-4E7E-8C72-4F7B90D74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6100" y="4171950"/>
              <a:ext cx="857250" cy="742950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2800">
                  <a:latin typeface="Times New Roman" panose="02020603050405020304" pitchFamily="18" charset="0"/>
                </a:rPr>
                <a:t>存储器</a:t>
              </a:r>
              <a:endParaRPr lang="en-US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54291" name="Line 21">
              <a:extLst>
                <a:ext uri="{FF2B5EF4-FFF2-40B4-BE49-F238E27FC236}">
                  <a16:creationId xmlns:a16="http://schemas.microsoft.com/office/drawing/2014/main" id="{F1F33541-DAC7-4B2A-A3A2-AD66A04B68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3200" y="3086100"/>
              <a:ext cx="3429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292" name="Line 22">
              <a:extLst>
                <a:ext uri="{FF2B5EF4-FFF2-40B4-BE49-F238E27FC236}">
                  <a16:creationId xmlns:a16="http://schemas.microsoft.com/office/drawing/2014/main" id="{01E83783-D948-443B-A4A0-8673467577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43350" y="3200400"/>
              <a:ext cx="3429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293" name="Line 23">
              <a:extLst>
                <a:ext uri="{FF2B5EF4-FFF2-40B4-BE49-F238E27FC236}">
                  <a16:creationId xmlns:a16="http://schemas.microsoft.com/office/drawing/2014/main" id="{C6E99AFF-A01F-4D42-BE1F-245D7643ED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43350" y="4514850"/>
              <a:ext cx="3429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4278" name="灯片编号占位符 3">
            <a:extLst>
              <a:ext uri="{FF2B5EF4-FFF2-40B4-BE49-F238E27FC236}">
                <a16:creationId xmlns:a16="http://schemas.microsoft.com/office/drawing/2014/main" id="{53FFE77F-B78F-498E-A918-F9E9F5943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B85D663-C333-4839-A8D1-6016A1493B5A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zh-CN" sz="140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197E3D0-4BA9-45BC-A3B3-28F3ED60D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AE979-AB9E-4472-8785-373AF9221687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FE4E51F-C4F9-4627-979E-9F16667D1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951F8A96-2D4A-457A-9074-1466A32504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GPS </a:t>
            </a:r>
            <a:r>
              <a:rPr lang="zh-CN" altLang="en-US"/>
              <a:t>移动地图的软件结构</a:t>
            </a:r>
            <a:endParaRPr lang="en-US" altLang="zh-CN"/>
          </a:p>
        </p:txBody>
      </p:sp>
      <p:grpSp>
        <p:nvGrpSpPr>
          <p:cNvPr id="55299" name="组合 1">
            <a:extLst>
              <a:ext uri="{FF2B5EF4-FFF2-40B4-BE49-F238E27FC236}">
                <a16:creationId xmlns:a16="http://schemas.microsoft.com/office/drawing/2014/main" id="{92585AF7-CE4B-40ED-BC6B-FB66A204B7B4}"/>
              </a:ext>
            </a:extLst>
          </p:cNvPr>
          <p:cNvGrpSpPr>
            <a:grpSpLocks/>
          </p:cNvGrpSpPr>
          <p:nvPr/>
        </p:nvGrpSpPr>
        <p:grpSpPr bwMode="auto">
          <a:xfrm>
            <a:off x="611188" y="1844675"/>
            <a:ext cx="7148512" cy="3529013"/>
            <a:chOff x="1816895" y="2857500"/>
            <a:chExt cx="5276991" cy="1943100"/>
          </a:xfrm>
        </p:grpSpPr>
        <p:sp>
          <p:nvSpPr>
            <p:cNvPr id="55303" name="Text Box 4">
              <a:extLst>
                <a:ext uri="{FF2B5EF4-FFF2-40B4-BE49-F238E27FC236}">
                  <a16:creationId xmlns:a16="http://schemas.microsoft.com/office/drawing/2014/main" id="{FBA85399-2184-4E5D-AF33-7893F4B491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6895" y="2945606"/>
              <a:ext cx="590691" cy="254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位置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55304" name="Rectangle 5">
              <a:extLst>
                <a:ext uri="{FF2B5EF4-FFF2-40B4-BE49-F238E27FC236}">
                  <a16:creationId xmlns:a16="http://schemas.microsoft.com/office/drawing/2014/main" id="{72271B1C-741F-478A-B3E3-221F64CA5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8950" y="2857500"/>
              <a:ext cx="1200150" cy="8001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2800">
                  <a:solidFill>
                    <a:schemeClr val="bg1"/>
                  </a:solidFill>
                  <a:latin typeface="Times New Roman" panose="02020603050405020304" pitchFamily="18" charset="0"/>
                </a:rPr>
                <a:t>数据库</a:t>
              </a:r>
              <a:endParaRPr lang="en-US" altLang="zh-CN" sz="280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2800">
                  <a:solidFill>
                    <a:schemeClr val="bg1"/>
                  </a:solidFill>
                  <a:latin typeface="Times New Roman" panose="02020603050405020304" pitchFamily="18" charset="0"/>
                </a:rPr>
                <a:t>搜索</a:t>
              </a:r>
              <a:endParaRPr lang="en-US" altLang="zh-CN" sz="280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305" name="Rectangle 6">
              <a:extLst>
                <a:ext uri="{FF2B5EF4-FFF2-40B4-BE49-F238E27FC236}">
                  <a16:creationId xmlns:a16="http://schemas.microsoft.com/office/drawing/2014/main" id="{8905D050-5C6A-4262-99FD-38BA7E1897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600" y="2857500"/>
              <a:ext cx="1200150" cy="8001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2800">
                  <a:solidFill>
                    <a:schemeClr val="bg1"/>
                  </a:solidFill>
                  <a:latin typeface="Times New Roman" panose="02020603050405020304" pitchFamily="18" charset="0"/>
                </a:rPr>
                <a:t>绘图仪</a:t>
              </a:r>
              <a:endParaRPr lang="en-US" altLang="zh-CN" sz="280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306" name="Rectangle 7">
              <a:extLst>
                <a:ext uri="{FF2B5EF4-FFF2-40B4-BE49-F238E27FC236}">
                  <a16:creationId xmlns:a16="http://schemas.microsoft.com/office/drawing/2014/main" id="{D6851024-45D9-46A9-908D-0D8F91446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600" y="4000500"/>
              <a:ext cx="1200150" cy="8001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2800">
                  <a:solidFill>
                    <a:schemeClr val="bg1"/>
                  </a:solidFill>
                  <a:latin typeface="Times New Roman" panose="02020603050405020304" pitchFamily="18" charset="0"/>
                </a:rPr>
                <a:t>计时器</a:t>
              </a:r>
              <a:endParaRPr lang="en-US" altLang="zh-CN" sz="180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307" name="Rectangle 8">
              <a:extLst>
                <a:ext uri="{FF2B5EF4-FFF2-40B4-BE49-F238E27FC236}">
                  <a16:creationId xmlns:a16="http://schemas.microsoft.com/office/drawing/2014/main" id="{C26CC86A-1815-42C2-B45B-4038F2D44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8950" y="4000500"/>
              <a:ext cx="1200150" cy="8001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2800">
                  <a:solidFill>
                    <a:schemeClr val="bg1"/>
                  </a:solidFill>
                  <a:latin typeface="Times New Roman" panose="02020603050405020304" pitchFamily="18" charset="0"/>
                </a:rPr>
                <a:t>用户</a:t>
              </a:r>
              <a:endParaRPr lang="en-US" altLang="zh-CN" sz="280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2800">
                  <a:solidFill>
                    <a:schemeClr val="bg1"/>
                  </a:solidFill>
                  <a:latin typeface="Times New Roman" panose="02020603050405020304" pitchFamily="18" charset="0"/>
                </a:rPr>
                <a:t>界面</a:t>
              </a:r>
              <a:endParaRPr lang="en-US" altLang="zh-CN" sz="280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308" name="Text Box 9">
              <a:extLst>
                <a:ext uri="{FF2B5EF4-FFF2-40B4-BE49-F238E27FC236}">
                  <a16:creationId xmlns:a16="http://schemas.microsoft.com/office/drawing/2014/main" id="{8B223748-834B-4BF0-9F18-ED44058837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03195" y="2888456"/>
              <a:ext cx="590691" cy="254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像素</a:t>
              </a:r>
              <a:endParaRPr lang="en-US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55309" name="Line 10">
              <a:extLst>
                <a:ext uri="{FF2B5EF4-FFF2-40B4-BE49-F238E27FC236}">
                  <a16:creationId xmlns:a16="http://schemas.microsoft.com/office/drawing/2014/main" id="{CB43A576-1380-4704-B212-0363FDFDC2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6050" y="3143250"/>
              <a:ext cx="3429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10" name="Line 11">
              <a:extLst>
                <a:ext uri="{FF2B5EF4-FFF2-40B4-BE49-F238E27FC236}">
                  <a16:creationId xmlns:a16="http://schemas.microsoft.com/office/drawing/2014/main" id="{A8B38D00-635A-4162-BB68-FAF47D9FF8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00750" y="3086100"/>
              <a:ext cx="5143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11" name="Line 12">
              <a:extLst>
                <a:ext uri="{FF2B5EF4-FFF2-40B4-BE49-F238E27FC236}">
                  <a16:creationId xmlns:a16="http://schemas.microsoft.com/office/drawing/2014/main" id="{73EE4A30-062A-49EA-802C-1A6E965F55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9100" y="3257550"/>
              <a:ext cx="5715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12" name="Line 13">
              <a:extLst>
                <a:ext uri="{FF2B5EF4-FFF2-40B4-BE49-F238E27FC236}">
                  <a16:creationId xmlns:a16="http://schemas.microsoft.com/office/drawing/2014/main" id="{953D652F-F1E0-4404-9099-EADCDE7422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72100" y="3657600"/>
              <a:ext cx="0" cy="342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13" name="Line 14">
              <a:extLst>
                <a:ext uri="{FF2B5EF4-FFF2-40B4-BE49-F238E27FC236}">
                  <a16:creationId xmlns:a16="http://schemas.microsoft.com/office/drawing/2014/main" id="{0FC7A671-B20C-4A99-BB5D-6B20769871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29100" y="4457700"/>
              <a:ext cx="5715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14" name="Line 15">
              <a:extLst>
                <a:ext uri="{FF2B5EF4-FFF2-40B4-BE49-F238E27FC236}">
                  <a16:creationId xmlns:a16="http://schemas.microsoft.com/office/drawing/2014/main" id="{808C9A7F-803C-4FBA-8CC5-978040A15C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600450" y="3657600"/>
              <a:ext cx="0" cy="342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5302" name="灯片编号占位符 3">
            <a:extLst>
              <a:ext uri="{FF2B5EF4-FFF2-40B4-BE49-F238E27FC236}">
                <a16:creationId xmlns:a16="http://schemas.microsoft.com/office/drawing/2014/main" id="{B1947D41-C1E1-4C5C-8262-FFE713806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C3DEEA0-4A07-48A6-8CEC-C36861CD253B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zh-CN" sz="140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F29D143-B121-465F-BDE8-31EBB3651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FAAD1-499E-4987-8E31-DD87E353D835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748E12B-C8C4-4D3C-9D14-82EC49CE3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20C16900-3004-43D4-A873-242BBCF230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软硬件综合实现</a:t>
            </a:r>
            <a:endParaRPr lang="en-US" altLang="zh-CN" dirty="0"/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88AE0DD8-29C4-42ED-AC45-DA37EB0CE6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在开始写代码之前要构造系统</a:t>
            </a:r>
            <a:endParaRPr lang="en-US" altLang="zh-CN" dirty="0"/>
          </a:p>
          <a:p>
            <a:pPr lvl="1"/>
            <a:r>
              <a:rPr lang="zh-CN" altLang="en-US" dirty="0"/>
              <a:t>有些组件是已经构造好的</a:t>
            </a:r>
            <a:endParaRPr lang="en-US" altLang="zh-CN" dirty="0"/>
          </a:p>
          <a:p>
            <a:pPr lvl="1"/>
            <a:r>
              <a:rPr lang="zh-CN" altLang="en-US" dirty="0"/>
              <a:t>有些可以对已经存在的设计进行修改</a:t>
            </a:r>
            <a:endParaRPr lang="en-US" altLang="zh-CN" dirty="0"/>
          </a:p>
          <a:p>
            <a:pPr lvl="1"/>
            <a:r>
              <a:rPr lang="zh-CN" altLang="en-US" dirty="0"/>
              <a:t>其它的需要从头设计</a:t>
            </a:r>
            <a:endParaRPr lang="en-US" altLang="zh-CN" dirty="0"/>
          </a:p>
        </p:txBody>
      </p:sp>
      <p:sp>
        <p:nvSpPr>
          <p:cNvPr id="56326" name="灯片编号占位符 3">
            <a:extLst>
              <a:ext uri="{FF2B5EF4-FFF2-40B4-BE49-F238E27FC236}">
                <a16:creationId xmlns:a16="http://schemas.microsoft.com/office/drawing/2014/main" id="{BDB8D05E-E85F-4016-857E-B45D2675A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6134BB0-AA4A-4F1B-BE45-865FC7444652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zh-CN" sz="140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B74A6DE-D743-4F7D-ABD3-1386A13FD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470B0-4BAF-4132-8CEA-381A778D9BC2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CA80B89-14C1-4BA0-AE88-4AD082059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0AAD6FB8-2FC6-48A7-BB22-F52732029B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系统仿真验证</a:t>
            </a:r>
            <a:endParaRPr lang="en-US" altLang="zh-CN" dirty="0"/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36D01A79-E707-4833-B6E3-CCE7E1AE13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得到可运行的系统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仿真验证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发现</a:t>
            </a:r>
            <a:r>
              <a:rPr lang="en-US" altLang="zh-CN" dirty="0"/>
              <a:t>bugs——</a:t>
            </a:r>
            <a:r>
              <a:rPr lang="zh-CN" altLang="en-US" dirty="0"/>
              <a:t>非常困难</a:t>
            </a:r>
            <a:endParaRPr lang="en-US" altLang="zh-CN" dirty="0"/>
          </a:p>
          <a:p>
            <a:pPr lvl="2">
              <a:defRPr/>
            </a:pPr>
            <a:r>
              <a:rPr lang="zh-CN" altLang="en-US" dirty="0"/>
              <a:t>调试工具少</a:t>
            </a:r>
            <a:endParaRPr lang="en-US" altLang="zh-CN" dirty="0"/>
          </a:p>
          <a:p>
            <a:pPr lvl="2">
              <a:defRPr/>
            </a:pPr>
            <a:r>
              <a:rPr lang="zh-CN" altLang="en-US" dirty="0"/>
              <a:t>有些不正确的工作很难修复</a:t>
            </a:r>
            <a:endParaRPr lang="en-US" altLang="zh-CN" dirty="0"/>
          </a:p>
          <a:p>
            <a:pPr marL="457200" lvl="1" indent="0">
              <a:buFontTx/>
              <a:buNone/>
              <a:defRPr/>
            </a:pPr>
            <a:endParaRPr lang="en-US" altLang="zh-CN" dirty="0"/>
          </a:p>
        </p:txBody>
      </p:sp>
      <p:sp>
        <p:nvSpPr>
          <p:cNvPr id="57350" name="灯片编号占位符 3">
            <a:extLst>
              <a:ext uri="{FF2B5EF4-FFF2-40B4-BE49-F238E27FC236}">
                <a16:creationId xmlns:a16="http://schemas.microsoft.com/office/drawing/2014/main" id="{E6686AC1-222E-4DC3-B371-2EF92857B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D9F05F5-5B62-4914-84B9-45FD2CBD54A8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zh-CN" sz="140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6DC77B8-08EB-422E-81EF-D83A39AFA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77993-36F2-4B64-8EC1-4B8397E1CA58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3293DDF-772D-4158-9430-404606CF3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嵌入式系统发展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164" y="1395663"/>
            <a:ext cx="8672242" cy="660489"/>
          </a:xfrm>
        </p:spPr>
        <p:txBody>
          <a:bodyPr/>
          <a:lstStyle/>
          <a:p>
            <a:r>
              <a:rPr lang="zh-CN" altLang="en-US" sz="2400" dirty="0"/>
              <a:t>嵌入式系统的发展伴随着计算机技术的发展</a:t>
            </a:r>
            <a:endParaRPr lang="en-US" altLang="zh-CN" sz="2400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8012371-9FE9-47FF-90BF-F05E73D1A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38</a:t>
            </a:fld>
            <a:endParaRPr lang="zh-CN" alt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F7737BE2-BA3C-4489-BD84-8BB5DEB90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87FCE-2168-4B45-8407-6AB67578935A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DAF4C10A-87AD-4EBF-B267-B72BC3C5E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036E0B-E479-407E-9CBA-94CE28D9D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71" y="2056152"/>
            <a:ext cx="8070574" cy="470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621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86D6C9E3-062A-49E8-93DF-D30090EFDE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88913"/>
            <a:ext cx="7886700" cy="993775"/>
          </a:xfrm>
        </p:spPr>
        <p:txBody>
          <a:bodyPr/>
          <a:lstStyle/>
          <a:p>
            <a:r>
              <a:rPr lang="zh-CN" altLang="en-US"/>
              <a:t>早期的历史</a:t>
            </a:r>
            <a:endParaRPr lang="en-US" altLang="zh-CN"/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E2B81580-B5F0-4E4D-A671-A5740A139D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182688"/>
            <a:ext cx="4499397" cy="5270500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40</a:t>
            </a:r>
            <a:r>
              <a:rPr lang="zh-CN" altLang="en-US" sz="2800" dirty="0"/>
              <a:t>年代末</a:t>
            </a:r>
            <a:r>
              <a:rPr lang="en-US" altLang="zh-CN" sz="2800" dirty="0"/>
              <a:t>: MIT</a:t>
            </a:r>
            <a:r>
              <a:rPr lang="zh-CN" altLang="en-US" sz="2800" dirty="0"/>
              <a:t>设计的</a:t>
            </a:r>
            <a:r>
              <a:rPr lang="en-US" altLang="zh-CN" sz="2800" dirty="0"/>
              <a:t> Whirlwind</a:t>
            </a:r>
            <a:r>
              <a:rPr lang="zh-CN" altLang="en-US" sz="2800" dirty="0"/>
              <a:t>是第一台支持实时操作的计算机</a:t>
            </a:r>
            <a:r>
              <a:rPr lang="en-US" altLang="zh-CN" sz="2800" dirty="0"/>
              <a:t>.</a:t>
            </a:r>
          </a:p>
          <a:p>
            <a:pPr lvl="1"/>
            <a:r>
              <a:rPr lang="zh-CN" altLang="en-US" sz="2400" dirty="0"/>
              <a:t>设想作为一种控制飞机模拟器的装置</a:t>
            </a:r>
            <a:r>
              <a:rPr lang="en-US" altLang="zh-CN" sz="2400" dirty="0"/>
              <a:t>.</a:t>
            </a:r>
          </a:p>
          <a:p>
            <a:pPr lvl="1"/>
            <a:r>
              <a:rPr lang="zh-CN" altLang="en-US" sz="2400" dirty="0"/>
              <a:t>体积庞大</a:t>
            </a:r>
            <a:endParaRPr lang="en-US" altLang="zh-CN" sz="2400" dirty="0"/>
          </a:p>
          <a:p>
            <a:pPr lvl="1"/>
            <a:r>
              <a:rPr lang="zh-CN" altLang="en-US" sz="2400" dirty="0"/>
              <a:t>从构件到系统的完整设计上是适应实时嵌入式计算的需求</a:t>
            </a:r>
            <a:endParaRPr lang="en-US" altLang="zh-CN" sz="2400" dirty="0"/>
          </a:p>
        </p:txBody>
      </p:sp>
      <p:sp>
        <p:nvSpPr>
          <p:cNvPr id="12294" name="灯片编号占位符 3">
            <a:extLst>
              <a:ext uri="{FF2B5EF4-FFF2-40B4-BE49-F238E27FC236}">
                <a16:creationId xmlns:a16="http://schemas.microsoft.com/office/drawing/2014/main" id="{11A97F01-5F3B-4E1C-AB65-CB3794EB7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7DBD676-47D7-441F-98E6-12F0747242E0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zh-CN" sz="14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23E2CC-E7F6-4E96-BC7A-8FDB7F1B2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382" y="1320214"/>
            <a:ext cx="3753043" cy="3181514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C0B00B9-EBC6-472F-BB3E-5D5A5C64C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0DBB0-7C0E-4504-80EF-C83629A7C03B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C2D9EF7-20FE-43C6-A26F-95189A43E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A678C0-3E2E-4488-B18B-78EC8833F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嵌入式系统实例</a:t>
            </a:r>
            <a:r>
              <a:rPr lang="en-US" altLang="zh-CN" dirty="0"/>
              <a:t>-</a:t>
            </a:r>
            <a:r>
              <a:rPr lang="zh-CN" altLang="en-US" dirty="0"/>
              <a:t>汽车电子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4C6DA4-0FCE-4206-B13E-7F294EE32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164" y="5387009"/>
            <a:ext cx="8672242" cy="1331843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汽车电子是汽车行业最活跃的热点</a:t>
            </a:r>
            <a:endParaRPr lang="en-US" altLang="zh-CN" sz="2800" dirty="0"/>
          </a:p>
          <a:p>
            <a:pPr lvl="1"/>
            <a:r>
              <a:rPr lang="en-US" altLang="zh-CN" sz="2400" dirty="0"/>
              <a:t>OSEK/VDX, AUTOSAR, ISO 26262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562811-306C-43EE-83DC-7D4CEDD44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" y="1385887"/>
            <a:ext cx="8143875" cy="4086225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9646C9-334B-4AC6-8C4F-3E3D1341F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952F90-0985-4236-BAE8-EC481BB4F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FC6E6-666E-4597-B596-78C963E09F37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9D29E960-81AD-4B8F-8542-AA4731EA8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</a:p>
        </p:txBody>
      </p:sp>
    </p:spTree>
    <p:extLst>
      <p:ext uri="{BB962C8B-B14F-4D97-AF65-F5344CB8AC3E}">
        <p14:creationId xmlns:p14="http://schemas.microsoft.com/office/powerpoint/2010/main" val="7368660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86D6C9E3-062A-49E8-93DF-D30090EFDE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88913"/>
            <a:ext cx="7886700" cy="993775"/>
          </a:xfrm>
        </p:spPr>
        <p:txBody>
          <a:bodyPr/>
          <a:lstStyle/>
          <a:p>
            <a:r>
              <a:rPr lang="zh-CN" altLang="en-US"/>
              <a:t>早期的历史</a:t>
            </a:r>
            <a:endParaRPr lang="en-US" altLang="zh-CN"/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E2B81580-B5F0-4E4D-A671-A5740A139D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182688"/>
            <a:ext cx="3510433" cy="5270500"/>
          </a:xfrm>
        </p:spPr>
        <p:txBody>
          <a:bodyPr>
            <a:normAutofit/>
          </a:bodyPr>
          <a:lstStyle/>
          <a:p>
            <a:r>
              <a:rPr lang="zh-CN" altLang="en-US" dirty="0"/>
              <a:t>第一个微处理器在</a:t>
            </a:r>
            <a:r>
              <a:rPr lang="en-US" altLang="zh-CN" dirty="0"/>
              <a:t>70</a:t>
            </a:r>
            <a:r>
              <a:rPr lang="zh-CN" altLang="en-US" dirty="0"/>
              <a:t>年代末的</a:t>
            </a:r>
            <a:r>
              <a:rPr lang="en-US" altLang="zh-CN" dirty="0"/>
              <a:t>Intel 4004.</a:t>
            </a:r>
          </a:p>
          <a:p>
            <a:pPr lvl="1"/>
            <a:r>
              <a:rPr lang="zh-CN" altLang="en-US" dirty="0"/>
              <a:t>用于计算器中</a:t>
            </a:r>
            <a:endParaRPr lang="en-US" altLang="zh-CN" dirty="0"/>
          </a:p>
          <a:p>
            <a:r>
              <a:rPr lang="en-US" altLang="zh-CN" dirty="0"/>
              <a:t>1972</a:t>
            </a:r>
            <a:r>
              <a:rPr lang="zh-CN" altLang="en-US" dirty="0"/>
              <a:t>年</a:t>
            </a:r>
            <a:r>
              <a:rPr lang="en-US" altLang="zh-CN" dirty="0"/>
              <a:t>HP-35 </a:t>
            </a:r>
            <a:r>
              <a:rPr lang="zh-CN" altLang="en-US" dirty="0"/>
              <a:t>计算器，多块芯片实现</a:t>
            </a:r>
            <a:r>
              <a:rPr lang="en-US" altLang="zh-CN" dirty="0"/>
              <a:t>CPU</a:t>
            </a:r>
          </a:p>
        </p:txBody>
      </p:sp>
      <p:sp>
        <p:nvSpPr>
          <p:cNvPr id="12294" name="灯片编号占位符 3">
            <a:extLst>
              <a:ext uri="{FF2B5EF4-FFF2-40B4-BE49-F238E27FC236}">
                <a16:creationId xmlns:a16="http://schemas.microsoft.com/office/drawing/2014/main" id="{11A97F01-5F3B-4E1C-AB65-CB3794EB7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7DBD676-47D7-441F-98E6-12F0747242E0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40</a:t>
            </a:fld>
            <a:endParaRPr lang="en-US" altLang="zh-CN" sz="140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3C360E4-89A3-435D-9A21-231395932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036" y="628646"/>
            <a:ext cx="4366481" cy="318929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7A6FF3C-7315-4FB3-A268-D3D53A274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836" y="3869522"/>
            <a:ext cx="1796762" cy="99264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585BB9D-A377-4DFB-94C5-691569FFB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616" y="5113712"/>
            <a:ext cx="2617617" cy="1373380"/>
          </a:xfrm>
          <a:prstGeom prst="rect">
            <a:avLst/>
          </a:prstGeom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5A95D31-7BF7-4519-8B56-AC5652140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CDE94-7C4F-4EC0-ABBB-6D9D4F9F651A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5FE5F4A-1686-44FC-8241-B5FC2F41A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</a:p>
        </p:txBody>
      </p:sp>
    </p:spTree>
    <p:extLst>
      <p:ext uri="{BB962C8B-B14F-4D97-AF65-F5344CB8AC3E}">
        <p14:creationId xmlns:p14="http://schemas.microsoft.com/office/powerpoint/2010/main" val="5421185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40493465-0EE2-4A2A-8F6A-77190F711E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早期的历史（续）</a:t>
            </a:r>
            <a:r>
              <a:rPr lang="en-US" altLang="zh-CN"/>
              <a:t>.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C8554DEC-8CCA-42B9-9A9E-FA0E7B01D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汽车基于微处理器的引擎控制系统的设计开始于</a:t>
            </a:r>
            <a:r>
              <a:rPr lang="en-US" altLang="zh-CN" dirty="0"/>
              <a:t>70</a:t>
            </a:r>
            <a:r>
              <a:rPr lang="zh-CN" altLang="en-US" dirty="0"/>
              <a:t>年代</a:t>
            </a:r>
            <a:r>
              <a:rPr lang="en-US" altLang="zh-CN" dirty="0"/>
              <a:t>.</a:t>
            </a:r>
          </a:p>
          <a:p>
            <a:pPr lvl="1"/>
            <a:r>
              <a:rPr lang="zh-CN" altLang="en-US" dirty="0"/>
              <a:t>控制燃料</a:t>
            </a:r>
            <a:r>
              <a:rPr lang="en-US" altLang="zh-CN" dirty="0"/>
              <a:t>/</a:t>
            </a:r>
            <a:r>
              <a:rPr lang="zh-CN" altLang="en-US" dirty="0"/>
              <a:t>气体混合、活塞花点火时间等</a:t>
            </a:r>
            <a:r>
              <a:rPr lang="en-US" altLang="zh-CN" dirty="0"/>
              <a:t>.</a:t>
            </a:r>
          </a:p>
          <a:p>
            <a:pPr lvl="1"/>
            <a:r>
              <a:rPr lang="zh-CN" altLang="en-US" dirty="0"/>
              <a:t>多模式操作：叫醒模式、导航模式、爬坡模式等</a:t>
            </a:r>
            <a:r>
              <a:rPr lang="en-US" altLang="zh-CN" dirty="0"/>
              <a:t>.</a:t>
            </a:r>
          </a:p>
          <a:p>
            <a:pPr lvl="1"/>
            <a:r>
              <a:rPr lang="zh-CN" altLang="en-US" dirty="0"/>
              <a:t>提供低排放、高效燃油</a:t>
            </a:r>
            <a:r>
              <a:rPr lang="en-US" altLang="zh-CN" dirty="0"/>
              <a:t>.</a:t>
            </a:r>
          </a:p>
        </p:txBody>
      </p:sp>
      <p:sp>
        <p:nvSpPr>
          <p:cNvPr id="13318" name="灯片编号占位符 3">
            <a:extLst>
              <a:ext uri="{FF2B5EF4-FFF2-40B4-BE49-F238E27FC236}">
                <a16:creationId xmlns:a16="http://schemas.microsoft.com/office/drawing/2014/main" id="{FB4F5AD0-3004-4D50-8E42-568481E95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6005E37-3E1C-4EAB-8440-CCD07B58BD51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41</a:t>
            </a:fld>
            <a:endParaRPr lang="en-US" altLang="zh-CN" sz="140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26B2FD0-C37A-4049-8453-F0DFD21A6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D0957-7C37-4283-BD8C-A752F1C1FE9E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836EC68-DD84-4E39-A136-079808487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364ABD-0118-442E-B2EF-9FC659880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嵌入式系统的发展（续）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735D19-DE7A-47A8-8E7C-AB0E9A2D3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164" y="1166533"/>
            <a:ext cx="8672242" cy="4776537"/>
          </a:xfrm>
        </p:spPr>
        <p:txBody>
          <a:bodyPr/>
          <a:lstStyle/>
          <a:p>
            <a:r>
              <a:rPr lang="zh-CN" altLang="en-US" dirty="0"/>
              <a:t>物联网和人工智能是嵌入式系统应用的重要领域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3073846-D57D-43E1-9CC9-3F019894D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42</a:t>
            </a:fld>
            <a:endParaRPr lang="zh-CN" alt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43680AE5-B772-4418-A212-104A2526D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24213-4087-4E06-9028-9F343E7C118A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19F37DF6-1AA2-4BD9-81BE-B0A19BE2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BA9876-30E7-4EF8-A611-823D5DC33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382" y="1968464"/>
            <a:ext cx="6155669" cy="488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525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F6B3B574-14B0-43A7-B2E0-324C940E9A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微处理器的变化</a:t>
            </a:r>
            <a:endParaRPr lang="en-US" altLang="zh-CN"/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F855B834-6ED9-44F8-A424-793E4F5DF6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3300"/>
                </a:solidFill>
              </a:rPr>
              <a:t>微控制器：</a:t>
            </a:r>
            <a:r>
              <a:rPr lang="zh-CN" altLang="en-US" dirty="0"/>
              <a:t>包括</a:t>
            </a:r>
            <a:r>
              <a:rPr lang="en-US" altLang="zh-CN" dirty="0"/>
              <a:t> I/O</a:t>
            </a:r>
            <a:r>
              <a:rPr lang="zh-CN" altLang="en-US" dirty="0"/>
              <a:t>设备</a:t>
            </a:r>
            <a:r>
              <a:rPr lang="en-US" altLang="zh-CN" dirty="0"/>
              <a:t>, </a:t>
            </a:r>
            <a:r>
              <a:rPr lang="zh-CN" altLang="en-US" dirty="0"/>
              <a:t>板上存储</a:t>
            </a:r>
            <a:r>
              <a:rPr lang="en-US" altLang="zh-CN" dirty="0"/>
              <a:t>.</a:t>
            </a:r>
          </a:p>
          <a:p>
            <a:r>
              <a:rPr lang="zh-CN" altLang="en-US" dirty="0">
                <a:solidFill>
                  <a:srgbClr val="FF3300"/>
                </a:solidFill>
              </a:rPr>
              <a:t>微处理器：</a:t>
            </a:r>
            <a:r>
              <a:rPr lang="zh-CN" altLang="en-US" dirty="0"/>
              <a:t>由计算机的</a:t>
            </a:r>
            <a:r>
              <a:rPr lang="en-US" altLang="zh-CN" dirty="0"/>
              <a:t>CPU</a:t>
            </a:r>
            <a:r>
              <a:rPr lang="zh-CN" altLang="en-US" dirty="0"/>
              <a:t>发展而来</a:t>
            </a:r>
            <a:endParaRPr lang="en-US" altLang="zh-CN" dirty="0"/>
          </a:p>
          <a:p>
            <a:r>
              <a:rPr lang="zh-CN" altLang="en-US" dirty="0">
                <a:solidFill>
                  <a:srgbClr val="FF3300"/>
                </a:solidFill>
              </a:rPr>
              <a:t>数字信号处理</a:t>
            </a:r>
            <a:r>
              <a:rPr lang="en-US" altLang="zh-CN" dirty="0">
                <a:solidFill>
                  <a:srgbClr val="FF3300"/>
                </a:solidFill>
              </a:rPr>
              <a:t>(DSP):</a:t>
            </a:r>
            <a:r>
              <a:rPr lang="en-US" altLang="zh-CN" dirty="0"/>
              <a:t> </a:t>
            </a:r>
            <a:r>
              <a:rPr lang="zh-CN" altLang="en-US" dirty="0"/>
              <a:t>微处理器在数字信号处理能力上的优化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典型的嵌入式字的大小</a:t>
            </a:r>
            <a:r>
              <a:rPr lang="en-US" altLang="zh-CN" dirty="0"/>
              <a:t>: 4-bit, 8-bit, 16-bit, 32-bit, 64-bit.</a:t>
            </a:r>
          </a:p>
          <a:p>
            <a:r>
              <a:rPr lang="zh-CN" altLang="en-US" dirty="0"/>
              <a:t>语言：汇编语言到</a:t>
            </a:r>
            <a:r>
              <a:rPr lang="en-US" altLang="zh-CN" dirty="0"/>
              <a:t>C</a:t>
            </a:r>
            <a:r>
              <a:rPr lang="zh-CN" altLang="en-US" dirty="0"/>
              <a:t>语言等高级语言</a:t>
            </a:r>
            <a:endParaRPr lang="en-US" altLang="zh-CN" dirty="0"/>
          </a:p>
        </p:txBody>
      </p:sp>
      <p:sp>
        <p:nvSpPr>
          <p:cNvPr id="14342" name="灯片编号占位符 3">
            <a:extLst>
              <a:ext uri="{FF2B5EF4-FFF2-40B4-BE49-F238E27FC236}">
                <a16:creationId xmlns:a16="http://schemas.microsoft.com/office/drawing/2014/main" id="{EE78BD60-DB16-44D5-99BE-9E7298CF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04E4AED-C58E-4441-9712-129DE19078F2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43</a:t>
            </a:fld>
            <a:endParaRPr lang="en-US" altLang="zh-CN" sz="140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EA7C2A4-5A83-4F25-AE7E-8F915905E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C582-4935-4D08-98E8-E35B4D673CEA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8691C77-43A8-41F7-8D49-3701DC7A3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嵌入式系统是具有</a:t>
            </a:r>
            <a:r>
              <a:rPr lang="zh-CN" altLang="en-US" b="1" dirty="0">
                <a:solidFill>
                  <a:srgbClr val="FF0000"/>
                </a:solidFill>
              </a:rPr>
              <a:t>特定（或专用）功能</a:t>
            </a:r>
            <a:r>
              <a:rPr lang="zh-CN" altLang="en-US" dirty="0"/>
              <a:t>的计算机系统</a:t>
            </a:r>
            <a:endParaRPr lang="en-US" altLang="zh-CN" dirty="0"/>
          </a:p>
          <a:p>
            <a:r>
              <a:rPr lang="zh-CN" altLang="en-US" dirty="0"/>
              <a:t>嵌入式系统是由软硬件组成，具有丰富的外设</a:t>
            </a:r>
            <a:endParaRPr lang="en-US" altLang="zh-CN" dirty="0"/>
          </a:p>
          <a:p>
            <a:r>
              <a:rPr lang="zh-CN" altLang="en-US" dirty="0"/>
              <a:t>嵌入式系统开发采用软硬件协同设计方法</a:t>
            </a:r>
            <a:endParaRPr lang="en-US" altLang="zh-CN" dirty="0"/>
          </a:p>
          <a:p>
            <a:r>
              <a:rPr lang="zh-CN" altLang="en-US" dirty="0"/>
              <a:t>今年来，嵌入式系统的复杂程度和性能呈爆炸式增长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59B2CC-0FCC-4EB3-8C98-62FCEF224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44</a:t>
            </a:fld>
            <a:endParaRPr lang="zh-CN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5C9ED9-3BBD-46DA-B0F0-2A71BC043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B8E9-AF6B-4866-AA8B-15AAE79B5498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81EC49-295B-4329-B311-5188904CB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</a:p>
        </p:txBody>
      </p:sp>
    </p:spTree>
    <p:extLst>
      <p:ext uri="{BB962C8B-B14F-4D97-AF65-F5344CB8AC3E}">
        <p14:creationId xmlns:p14="http://schemas.microsoft.com/office/powerpoint/2010/main" val="19405739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2FBDAF-7F9A-4473-90FC-1F2A167FC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E0121A-DAEE-4456-9269-56BB42412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P11  1,2,3,6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357438-E986-4512-A819-728E5B100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45</a:t>
            </a:fld>
            <a:endParaRPr lang="zh-CN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96E681-09EE-4A35-919B-8E08CF3FA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005C9-3D1D-4C63-A584-7E164CE73608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BAB176-70D4-4EE3-BD73-259AD148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</a:p>
        </p:txBody>
      </p:sp>
    </p:spTree>
    <p:extLst>
      <p:ext uri="{BB962C8B-B14F-4D97-AF65-F5344CB8AC3E}">
        <p14:creationId xmlns:p14="http://schemas.microsoft.com/office/powerpoint/2010/main" val="3509335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922137-1A47-44E6-AA8E-ABC59C981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嵌入式系统实例</a:t>
            </a:r>
            <a:r>
              <a:rPr lang="en-US" altLang="zh-CN" dirty="0"/>
              <a:t>-</a:t>
            </a:r>
            <a:r>
              <a:rPr lang="zh-CN" altLang="en-US" dirty="0"/>
              <a:t>汽车电子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01C873-1223-46B3-B7AA-6384B3615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高端的汽车中包含</a:t>
            </a:r>
            <a:r>
              <a:rPr lang="en-US" altLang="zh-CN" dirty="0"/>
              <a:t>100 </a:t>
            </a:r>
            <a:r>
              <a:rPr lang="zh-CN" altLang="en-US" dirty="0"/>
              <a:t>多个微处理器</a:t>
            </a:r>
            <a:endParaRPr lang="en-US" altLang="zh-CN" dirty="0"/>
          </a:p>
          <a:p>
            <a:pPr lvl="1"/>
            <a:r>
              <a:rPr lang="en-US" altLang="zh-CN" dirty="0"/>
              <a:t>4-bit </a:t>
            </a:r>
            <a:r>
              <a:rPr lang="zh-CN" altLang="en-US" dirty="0"/>
              <a:t>微处理器用于检查安全带是否系上</a:t>
            </a:r>
            <a:endParaRPr lang="en-US" altLang="zh-CN" dirty="0"/>
          </a:p>
          <a:p>
            <a:pPr lvl="1"/>
            <a:r>
              <a:rPr lang="en-US" altLang="zh-CN" dirty="0"/>
              <a:t> </a:t>
            </a:r>
            <a:r>
              <a:rPr lang="zh-CN" altLang="en-US" dirty="0"/>
              <a:t>微控制器控制面板系统</a:t>
            </a:r>
            <a:endParaRPr lang="en-US" altLang="zh-CN" dirty="0"/>
          </a:p>
          <a:p>
            <a:pPr lvl="1"/>
            <a:r>
              <a:rPr lang="en-US" altLang="zh-CN" dirty="0"/>
              <a:t>16/32-bit </a:t>
            </a:r>
            <a:r>
              <a:rPr lang="zh-CN" altLang="en-US" dirty="0"/>
              <a:t>微处理器控制引擎</a:t>
            </a:r>
            <a:endParaRPr lang="en-US" altLang="zh-CN" dirty="0"/>
          </a:p>
          <a:p>
            <a:r>
              <a:rPr lang="zh-CN" altLang="en-US" dirty="0"/>
              <a:t>低端的汽车也至少用</a:t>
            </a:r>
            <a:r>
              <a:rPr lang="en-US" altLang="zh-CN" dirty="0"/>
              <a:t>20</a:t>
            </a:r>
            <a:r>
              <a:rPr lang="zh-CN" altLang="en-US" dirty="0"/>
              <a:t>多个微处理器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EEC8E8-6A37-439B-B2C3-7B90EEC69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154908-9D09-4D40-AD20-37D19617D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7B11A-F116-4961-9AF1-0C156124250F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E5296A7-1A43-4BD6-9E4A-AC24D0064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</a:p>
        </p:txBody>
      </p:sp>
    </p:spTree>
    <p:extLst>
      <p:ext uri="{BB962C8B-B14F-4D97-AF65-F5344CB8AC3E}">
        <p14:creationId xmlns:p14="http://schemas.microsoft.com/office/powerpoint/2010/main" val="4102783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3A4D4474-F62B-49B0-8B7B-B2304F2EEA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汽车电子：</a:t>
            </a:r>
            <a:r>
              <a:rPr lang="en-US" altLang="zh-CN" dirty="0"/>
              <a:t>BMW 850i </a:t>
            </a:r>
            <a:r>
              <a:rPr lang="zh-CN" altLang="en-US" dirty="0"/>
              <a:t>制动和稳定控制系统</a:t>
            </a:r>
            <a:br>
              <a:rPr lang="en-US" altLang="zh-CN" dirty="0"/>
            </a:br>
            <a:r>
              <a:rPr lang="en-US" altLang="zh-CN" sz="3600" dirty="0"/>
              <a:t>——</a:t>
            </a:r>
            <a:r>
              <a:rPr lang="zh-CN" altLang="en-US" sz="3600" dirty="0"/>
              <a:t>车轮控制系统</a:t>
            </a:r>
            <a:endParaRPr lang="en-US" altLang="zh-CN" dirty="0"/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DFD0BA10-5105-4B67-AB26-E4190C38F4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FF3300"/>
                </a:solidFill>
              </a:rPr>
              <a:t>防抱死制动系统</a:t>
            </a:r>
            <a:r>
              <a:rPr lang="en-US" altLang="zh-CN" dirty="0">
                <a:solidFill>
                  <a:srgbClr val="FF3300"/>
                </a:solidFill>
              </a:rPr>
              <a:t>(ABS):</a:t>
            </a:r>
            <a:r>
              <a:rPr lang="en-US" altLang="zh-CN" dirty="0"/>
              <a:t> </a:t>
            </a:r>
            <a:r>
              <a:rPr lang="zh-CN" altLang="en-US" dirty="0"/>
              <a:t>反复制动减少打滑</a:t>
            </a:r>
            <a:endParaRPr lang="en-US" altLang="zh-CN" dirty="0"/>
          </a:p>
          <a:p>
            <a:r>
              <a:rPr lang="zh-CN" altLang="en-US" dirty="0">
                <a:solidFill>
                  <a:srgbClr val="FF3300"/>
                </a:solidFill>
              </a:rPr>
              <a:t>自动稳定控制系统</a:t>
            </a:r>
            <a:r>
              <a:rPr lang="en-US" altLang="zh-CN" dirty="0">
                <a:solidFill>
                  <a:srgbClr val="FF3300"/>
                </a:solidFill>
              </a:rPr>
              <a:t>(ASC+T):</a:t>
            </a:r>
            <a:r>
              <a:rPr lang="en-US" altLang="zh-CN" dirty="0"/>
              <a:t> </a:t>
            </a:r>
            <a:r>
              <a:rPr lang="zh-CN" altLang="en-US" dirty="0"/>
              <a:t>控制引擎以改善其稳定性</a:t>
            </a:r>
            <a:endParaRPr lang="en-US" altLang="zh-CN" dirty="0"/>
          </a:p>
          <a:p>
            <a:pPr lvl="1"/>
            <a:r>
              <a:rPr lang="en-US" altLang="zh-CN" dirty="0"/>
              <a:t>2</a:t>
            </a:r>
            <a:r>
              <a:rPr lang="zh-CN" altLang="en-US" dirty="0"/>
              <a:t>个微处理器</a:t>
            </a:r>
            <a:endParaRPr lang="en-US" altLang="zh-CN" dirty="0"/>
          </a:p>
          <a:p>
            <a:pPr lvl="1"/>
            <a:r>
              <a:rPr lang="zh-CN" altLang="en-US" dirty="0"/>
              <a:t>一个逻辑相关组件，一个具体的执行组件</a:t>
            </a:r>
            <a:endParaRPr lang="en-US" altLang="zh-CN" dirty="0"/>
          </a:p>
          <a:p>
            <a:r>
              <a:rPr lang="en-US" altLang="zh-CN" dirty="0"/>
              <a:t>ABS </a:t>
            </a:r>
            <a:r>
              <a:rPr lang="zh-CN" altLang="en-US" dirty="0"/>
              <a:t>和</a:t>
            </a:r>
            <a:r>
              <a:rPr lang="en-US" altLang="zh-CN" dirty="0"/>
              <a:t> ASC+T </a:t>
            </a:r>
            <a:r>
              <a:rPr lang="zh-CN" altLang="en-US" dirty="0"/>
              <a:t>之间的通信</a:t>
            </a:r>
            <a:endParaRPr lang="en-US" altLang="zh-CN" dirty="0"/>
          </a:p>
          <a:p>
            <a:r>
              <a:rPr lang="en-US" altLang="zh-CN" dirty="0"/>
              <a:t>ABS </a:t>
            </a:r>
            <a:r>
              <a:rPr lang="zh-CN" altLang="en-US" dirty="0"/>
              <a:t>是首先引入到汽车电子中</a:t>
            </a:r>
            <a:endParaRPr lang="en-US" altLang="zh-CN" dirty="0"/>
          </a:p>
        </p:txBody>
      </p:sp>
      <p:sp>
        <p:nvSpPr>
          <p:cNvPr id="17414" name="灯片编号占位符 3">
            <a:extLst>
              <a:ext uri="{FF2B5EF4-FFF2-40B4-BE49-F238E27FC236}">
                <a16:creationId xmlns:a16="http://schemas.microsoft.com/office/drawing/2014/main" id="{70B771E5-EE74-4588-B7B6-0B2874F1E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80A6D99-3DC1-4263-81D8-E094ED603C0F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zh-CN" sz="140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32FA0A5-D838-4DC4-BE0F-64BAD0DF7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9121C-9B71-448A-A42B-FF39BBC8A9C3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7EE66A-E91A-4C2E-BC81-F9E886935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>
            <a:extLst>
              <a:ext uri="{FF2B5EF4-FFF2-40B4-BE49-F238E27FC236}">
                <a16:creationId xmlns:a16="http://schemas.microsoft.com/office/drawing/2014/main" id="{2A3D16BB-38EB-4387-98E4-ED9AC17099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BMW 850i(</a:t>
            </a:r>
            <a:r>
              <a:rPr lang="zh-CN" altLang="en-US"/>
              <a:t>续</a:t>
            </a:r>
            <a:r>
              <a:rPr lang="en-US" altLang="zh-CN"/>
              <a:t>).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0DFD8FF-B8E4-4A43-BF4D-10C03040EEE1}"/>
              </a:ext>
            </a:extLst>
          </p:cNvPr>
          <p:cNvGrpSpPr/>
          <p:nvPr/>
        </p:nvGrpSpPr>
        <p:grpSpPr>
          <a:xfrm>
            <a:off x="1486786" y="2469735"/>
            <a:ext cx="5543550" cy="3257550"/>
            <a:chOff x="1771650" y="2228850"/>
            <a:chExt cx="5543550" cy="3257550"/>
          </a:xfrm>
        </p:grpSpPr>
        <p:sp>
          <p:nvSpPr>
            <p:cNvPr id="18434" name="AutoShape 18">
              <a:extLst>
                <a:ext uri="{FF2B5EF4-FFF2-40B4-BE49-F238E27FC236}">
                  <a16:creationId xmlns:a16="http://schemas.microsoft.com/office/drawing/2014/main" id="{07D4259A-AFDF-4BBA-B2CD-5D9315C302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650" y="2228850"/>
              <a:ext cx="5543550" cy="325755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18436" name="AutoShape 4">
              <a:extLst>
                <a:ext uri="{FF2B5EF4-FFF2-40B4-BE49-F238E27FC236}">
                  <a16:creationId xmlns:a16="http://schemas.microsoft.com/office/drawing/2014/main" id="{0752FF8E-E762-4C2E-9C14-F64A3EF10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3150" y="2686050"/>
              <a:ext cx="971550" cy="342900"/>
            </a:xfrm>
            <a:prstGeom prst="roundRect">
              <a:avLst>
                <a:gd name="adj" fmla="val 1666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18437" name="Rectangle 5">
              <a:extLst>
                <a:ext uri="{FF2B5EF4-FFF2-40B4-BE49-F238E27FC236}">
                  <a16:creationId xmlns:a16="http://schemas.microsoft.com/office/drawing/2014/main" id="{75707F94-6AA1-4049-9A08-D610565BB8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7450" y="3028950"/>
              <a:ext cx="628650" cy="342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</a:rPr>
                <a:t>brake</a:t>
              </a:r>
            </a:p>
          </p:txBody>
        </p:sp>
        <p:sp>
          <p:nvSpPr>
            <p:cNvPr id="18438" name="Rectangle 8">
              <a:extLst>
                <a:ext uri="{FF2B5EF4-FFF2-40B4-BE49-F238E27FC236}">
                  <a16:creationId xmlns:a16="http://schemas.microsoft.com/office/drawing/2014/main" id="{E6E0C319-9065-4975-A1A6-F6A6C9F05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7450" y="2400300"/>
              <a:ext cx="800100" cy="228600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</a:rPr>
                <a:t>sensor</a:t>
              </a:r>
            </a:p>
          </p:txBody>
        </p:sp>
        <p:sp>
          <p:nvSpPr>
            <p:cNvPr id="18439" name="AutoShape 9">
              <a:extLst>
                <a:ext uri="{FF2B5EF4-FFF2-40B4-BE49-F238E27FC236}">
                  <a16:creationId xmlns:a16="http://schemas.microsoft.com/office/drawing/2014/main" id="{AAB2B9E0-5E38-455A-8BF9-6FC3C6338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250" y="2725738"/>
              <a:ext cx="971550" cy="342900"/>
            </a:xfrm>
            <a:prstGeom prst="roundRect">
              <a:avLst>
                <a:gd name="adj" fmla="val 1666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18440" name="Rectangle 10">
              <a:extLst>
                <a:ext uri="{FF2B5EF4-FFF2-40B4-BE49-F238E27FC236}">
                  <a16:creationId xmlns:a16="http://schemas.microsoft.com/office/drawing/2014/main" id="{2070DF22-14DB-49EA-BFB0-9CA56492F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3550" y="3028950"/>
              <a:ext cx="628650" cy="342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</a:rPr>
                <a:t>brake</a:t>
              </a:r>
            </a:p>
          </p:txBody>
        </p:sp>
        <p:sp>
          <p:nvSpPr>
            <p:cNvPr id="18441" name="Rectangle 11">
              <a:extLst>
                <a:ext uri="{FF2B5EF4-FFF2-40B4-BE49-F238E27FC236}">
                  <a16:creationId xmlns:a16="http://schemas.microsoft.com/office/drawing/2014/main" id="{E1A08310-AFB4-4E98-B50A-F30883F7F0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3550" y="2400300"/>
              <a:ext cx="800100" cy="228600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</a:rPr>
                <a:t>sensor</a:t>
              </a:r>
            </a:p>
          </p:txBody>
        </p:sp>
        <p:sp>
          <p:nvSpPr>
            <p:cNvPr id="18442" name="AutoShape 12">
              <a:extLst>
                <a:ext uri="{FF2B5EF4-FFF2-40B4-BE49-F238E27FC236}">
                  <a16:creationId xmlns:a16="http://schemas.microsoft.com/office/drawing/2014/main" id="{FD7840BB-FEFD-4523-8CC9-C7A5BA860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3150" y="4743450"/>
              <a:ext cx="971550" cy="342900"/>
            </a:xfrm>
            <a:prstGeom prst="roundRect">
              <a:avLst>
                <a:gd name="adj" fmla="val 1666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18443" name="Rectangle 13">
              <a:extLst>
                <a:ext uri="{FF2B5EF4-FFF2-40B4-BE49-F238E27FC236}">
                  <a16:creationId xmlns:a16="http://schemas.microsoft.com/office/drawing/2014/main" id="{EF6A890E-1D99-4043-B563-CB114674DA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7450" y="4400550"/>
              <a:ext cx="628650" cy="342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</a:rPr>
                <a:t>brake</a:t>
              </a:r>
            </a:p>
          </p:txBody>
        </p:sp>
        <p:sp>
          <p:nvSpPr>
            <p:cNvPr id="18444" name="Rectangle 14">
              <a:extLst>
                <a:ext uri="{FF2B5EF4-FFF2-40B4-BE49-F238E27FC236}">
                  <a16:creationId xmlns:a16="http://schemas.microsoft.com/office/drawing/2014/main" id="{36A679A6-DD31-4D31-9BE6-CE13358405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300" y="5143500"/>
              <a:ext cx="800100" cy="228600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</a:rPr>
                <a:t>sensor</a:t>
              </a:r>
            </a:p>
          </p:txBody>
        </p:sp>
        <p:sp>
          <p:nvSpPr>
            <p:cNvPr id="18445" name="AutoShape 15">
              <a:extLst>
                <a:ext uri="{FF2B5EF4-FFF2-40B4-BE49-F238E27FC236}">
                  <a16:creationId xmlns:a16="http://schemas.microsoft.com/office/drawing/2014/main" id="{FB0ABD74-1C3F-4861-B104-E601B132D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250" y="4743450"/>
              <a:ext cx="971550" cy="342900"/>
            </a:xfrm>
            <a:prstGeom prst="roundRect">
              <a:avLst>
                <a:gd name="adj" fmla="val 1666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18446" name="Rectangle 16">
              <a:extLst>
                <a:ext uri="{FF2B5EF4-FFF2-40B4-BE49-F238E27FC236}">
                  <a16:creationId xmlns:a16="http://schemas.microsoft.com/office/drawing/2014/main" id="{DE341DD1-04A5-4048-AAD2-6B6105DBD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3550" y="4400550"/>
              <a:ext cx="628650" cy="342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</a:rPr>
                <a:t>brake</a:t>
              </a:r>
            </a:p>
          </p:txBody>
        </p:sp>
        <p:sp>
          <p:nvSpPr>
            <p:cNvPr id="18447" name="Rectangle 17">
              <a:extLst>
                <a:ext uri="{FF2B5EF4-FFF2-40B4-BE49-F238E27FC236}">
                  <a16:creationId xmlns:a16="http://schemas.microsoft.com/office/drawing/2014/main" id="{578DEF16-4B81-479F-A658-701C76B004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6400" y="5143500"/>
              <a:ext cx="800100" cy="228600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</a:rPr>
                <a:t>sensor</a:t>
              </a:r>
            </a:p>
          </p:txBody>
        </p:sp>
        <p:sp>
          <p:nvSpPr>
            <p:cNvPr id="18448" name="Rectangle 19">
              <a:extLst>
                <a:ext uri="{FF2B5EF4-FFF2-40B4-BE49-F238E27FC236}">
                  <a16:creationId xmlns:a16="http://schemas.microsoft.com/office/drawing/2014/main" id="{F9AFAD43-A060-4982-9961-F62C2BABE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4700" y="3657600"/>
              <a:ext cx="742950" cy="5715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</a:rPr>
                <a:t>ABS</a:t>
              </a:r>
            </a:p>
          </p:txBody>
        </p:sp>
        <p:sp>
          <p:nvSpPr>
            <p:cNvPr id="18449" name="Rectangle 20">
              <a:extLst>
                <a:ext uri="{FF2B5EF4-FFF2-40B4-BE49-F238E27FC236}">
                  <a16:creationId xmlns:a16="http://schemas.microsoft.com/office/drawing/2014/main" id="{8EDB51F8-E3EC-47E0-8853-1A25C09E50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3400" y="3600450"/>
              <a:ext cx="1085850" cy="685800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1800">
                  <a:solidFill>
                    <a:schemeClr val="bg1"/>
                  </a:solidFill>
                  <a:latin typeface="Times New Roman" panose="02020603050405020304" pitchFamily="18" charset="0"/>
                </a:rPr>
                <a:t>液压泵</a:t>
              </a:r>
              <a:endParaRPr lang="en-US" altLang="zh-CN" sz="180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8450" name="Line 21">
              <a:extLst>
                <a:ext uri="{FF2B5EF4-FFF2-40B4-BE49-F238E27FC236}">
                  <a16:creationId xmlns:a16="http://schemas.microsoft.com/office/drawing/2014/main" id="{6E979F1D-F0BA-404E-B7BC-AE56B73F2F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086100" y="3143250"/>
              <a:ext cx="14859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1" name="Line 22">
              <a:extLst>
                <a:ext uri="{FF2B5EF4-FFF2-40B4-BE49-F238E27FC236}">
                  <a16:creationId xmlns:a16="http://schemas.microsoft.com/office/drawing/2014/main" id="{778074FA-6EAC-487D-A7FE-C92F8533B3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86100" y="4286250"/>
              <a:ext cx="1485900" cy="2857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2" name="Line 23">
              <a:extLst>
                <a:ext uri="{FF2B5EF4-FFF2-40B4-BE49-F238E27FC236}">
                  <a16:creationId xmlns:a16="http://schemas.microsoft.com/office/drawing/2014/main" id="{8E023004-5882-4976-966F-AC8EE9CBFA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00650" y="3200400"/>
              <a:ext cx="342900" cy="4000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3" name="Line 24">
              <a:extLst>
                <a:ext uri="{FF2B5EF4-FFF2-40B4-BE49-F238E27FC236}">
                  <a16:creationId xmlns:a16="http://schemas.microsoft.com/office/drawing/2014/main" id="{1D88D9E4-07BB-4806-AD34-2566E369D8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43500" y="4286250"/>
              <a:ext cx="400050" cy="2857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4" name="Line 25">
              <a:extLst>
                <a:ext uri="{FF2B5EF4-FFF2-40B4-BE49-F238E27FC236}">
                  <a16:creationId xmlns:a16="http://schemas.microsoft.com/office/drawing/2014/main" id="{D26AB054-7461-437F-9A3B-2C262B923B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00400" y="4229100"/>
              <a:ext cx="457200" cy="971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5" name="Line 26">
              <a:extLst>
                <a:ext uri="{FF2B5EF4-FFF2-40B4-BE49-F238E27FC236}">
                  <a16:creationId xmlns:a16="http://schemas.microsoft.com/office/drawing/2014/main" id="{8158D457-07C9-453D-BC07-16AA3899ED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57550" y="2514600"/>
              <a:ext cx="457200" cy="1143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6" name="Line 27">
              <a:extLst>
                <a:ext uri="{FF2B5EF4-FFF2-40B4-BE49-F238E27FC236}">
                  <a16:creationId xmlns:a16="http://schemas.microsoft.com/office/drawing/2014/main" id="{011C7B56-D0ED-4BDB-9C42-B8134DDAB8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43350" y="2457450"/>
              <a:ext cx="1600200" cy="1200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7" name="Line 28">
              <a:extLst>
                <a:ext uri="{FF2B5EF4-FFF2-40B4-BE49-F238E27FC236}">
                  <a16:creationId xmlns:a16="http://schemas.microsoft.com/office/drawing/2014/main" id="{9BE497A1-6EFA-4B70-94C8-A19A16BE7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6200" y="4229100"/>
              <a:ext cx="1600200" cy="1028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8" name="Line 29">
              <a:extLst>
                <a:ext uri="{FF2B5EF4-FFF2-40B4-BE49-F238E27FC236}">
                  <a16:creationId xmlns:a16="http://schemas.microsoft.com/office/drawing/2014/main" id="{D3850A42-1666-4960-B25D-95164971D9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7650" y="3943350"/>
              <a:ext cx="285750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8461" name="灯片编号占位符 3">
            <a:extLst>
              <a:ext uri="{FF2B5EF4-FFF2-40B4-BE49-F238E27FC236}">
                <a16:creationId xmlns:a16="http://schemas.microsoft.com/office/drawing/2014/main" id="{736B77B4-B5A7-44E8-BB0F-E2E2A5A64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EC31B16-6CA6-4787-9DB9-14D17A5EC002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zh-CN" sz="1400"/>
          </a:p>
        </p:txBody>
      </p:sp>
      <p:sp>
        <p:nvSpPr>
          <p:cNvPr id="18462" name="文本框 3">
            <a:extLst>
              <a:ext uri="{FF2B5EF4-FFF2-40B4-BE49-F238E27FC236}">
                <a16:creationId xmlns:a16="http://schemas.microsoft.com/office/drawing/2014/main" id="{EE3BEB63-D8DC-4036-9B4A-7BAAA10A4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164" y="1405873"/>
            <a:ext cx="89646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>
                <a:latin typeface="Tahoma" panose="020B0604030504040204" pitchFamily="34" charset="0"/>
              </a:rPr>
              <a:t>允许</a:t>
            </a:r>
            <a:r>
              <a:rPr lang="en-US" altLang="zh-CN">
                <a:latin typeface="Tahoma" panose="020B0604030504040204" pitchFamily="34" charset="0"/>
              </a:rPr>
              <a:t>ABS</a:t>
            </a:r>
            <a:r>
              <a:rPr lang="zh-CN" altLang="en-US">
                <a:latin typeface="Tahoma" panose="020B0604030504040204" pitchFamily="34" charset="0"/>
              </a:rPr>
              <a:t>系统来调整刹车，以防止车轮被锁死。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E192F9E-9356-45B6-BFFA-1CEE3EAED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D897D-C6F6-4638-97F0-010BFD4C1FAA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7C83A3B-832D-4857-B028-18498EEEC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7954F6-D000-466F-9EC8-1537060AA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嵌入式系统实例</a:t>
            </a:r>
            <a:r>
              <a:rPr lang="en-US" altLang="zh-CN" dirty="0"/>
              <a:t>-</a:t>
            </a:r>
            <a:r>
              <a:rPr lang="zh-CN" altLang="en-US" dirty="0"/>
              <a:t>家用电器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81A1DE-6D49-44FA-975C-8C6649C6D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2388"/>
            <a:ext cx="4446518" cy="34743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3DB34B5-7C30-4172-8AC2-DE7595CB3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252" y="1822388"/>
            <a:ext cx="3155594" cy="3474341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51C4586-BC6D-4D16-AAF4-239ED861C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27A43E28-A17F-4E07-8397-55DD1C6AC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63DBE-4307-47EE-8AA0-92343429A406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73425B1F-7F55-482C-8624-0F4B6CD03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</a:p>
        </p:txBody>
      </p:sp>
    </p:spTree>
    <p:extLst>
      <p:ext uri="{BB962C8B-B14F-4D97-AF65-F5344CB8AC3E}">
        <p14:creationId xmlns:p14="http://schemas.microsoft.com/office/powerpoint/2010/main" val="3642606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B427CF-97C1-472E-81EC-9C38F99C9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嵌入式系统实例</a:t>
            </a:r>
            <a:r>
              <a:rPr lang="en-US" altLang="zh-CN" dirty="0"/>
              <a:t>-</a:t>
            </a:r>
            <a:r>
              <a:rPr lang="zh-CN" altLang="en-US" dirty="0"/>
              <a:t>航天航空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4599580-FE65-465F-96B3-9DB39307E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64" y="1224170"/>
            <a:ext cx="3909645" cy="40336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81426B0-ACFD-4FC2-B48C-866C8A20970F}"/>
              </a:ext>
            </a:extLst>
          </p:cNvPr>
          <p:cNvSpPr txBox="1"/>
          <p:nvPr/>
        </p:nvSpPr>
        <p:spPr>
          <a:xfrm>
            <a:off x="3414359" y="5730745"/>
            <a:ext cx="2064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“玉兔号”月球车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37E29AE-1112-42B8-ABB9-29F28CAB4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564" y="1451113"/>
            <a:ext cx="4406272" cy="3530049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A3378AF-81D0-4900-8978-5DBBFDFC5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E3B3C-08EA-47AD-A385-10D430A3A58B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73E514-0172-48DB-ADC9-3A2E5738D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A7061-585E-49C9-B884-0AECB8B26F84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9454481-B50F-4F0A-AA81-606903E55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第一章 嵌入式系统概论</a:t>
            </a:r>
          </a:p>
        </p:txBody>
      </p:sp>
    </p:spTree>
    <p:extLst>
      <p:ext uri="{BB962C8B-B14F-4D97-AF65-F5344CB8AC3E}">
        <p14:creationId xmlns:p14="http://schemas.microsoft.com/office/powerpoint/2010/main" val="21118245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活字">
  <a:themeElements>
    <a:clrScheme name="木活字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活字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活字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TM03090434[[fn=木材纹理]]</Template>
  <TotalTime>2513</TotalTime>
  <Words>2167</Words>
  <Application>Microsoft Office PowerPoint</Application>
  <PresentationFormat>全屏显示(4:3)</PresentationFormat>
  <Paragraphs>437</Paragraphs>
  <Slides>45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7" baseType="lpstr">
      <vt:lpstr>等线</vt:lpstr>
      <vt:lpstr>方正姚体</vt:lpstr>
      <vt:lpstr>宋体</vt:lpstr>
      <vt:lpstr>微软雅黑</vt:lpstr>
      <vt:lpstr>Arial</vt:lpstr>
      <vt:lpstr>Rockwell</vt:lpstr>
      <vt:lpstr>Rockwell Condensed</vt:lpstr>
      <vt:lpstr>Symbol</vt:lpstr>
      <vt:lpstr>Tahoma</vt:lpstr>
      <vt:lpstr>Times New Roman</vt:lpstr>
      <vt:lpstr>Wingdings</vt:lpstr>
      <vt:lpstr>木活字</vt:lpstr>
      <vt:lpstr>第一章 嵌入式系统概论</vt:lpstr>
      <vt:lpstr>大纲</vt:lpstr>
      <vt:lpstr>嵌入式系统实例-手机</vt:lpstr>
      <vt:lpstr>嵌入式系统实例-汽车电子</vt:lpstr>
      <vt:lpstr>嵌入式系统实例-汽车电子</vt:lpstr>
      <vt:lpstr>汽车电子：BMW 850i 制动和稳定控制系统 ——车轮控制系统</vt:lpstr>
      <vt:lpstr>BMW 850i(续).</vt:lpstr>
      <vt:lpstr>嵌入式系统实例-家用电器</vt:lpstr>
      <vt:lpstr>嵌入式系统实例-航天航空</vt:lpstr>
      <vt:lpstr>嵌入式系统概念</vt:lpstr>
      <vt:lpstr>嵌入式系统特点</vt:lpstr>
      <vt:lpstr>嵌入式系统特点(续）</vt:lpstr>
      <vt:lpstr>嵌入式系统组成</vt:lpstr>
      <vt:lpstr>嵌入式系统组成--硬件结构</vt:lpstr>
      <vt:lpstr>嵌入式微处理器</vt:lpstr>
      <vt:lpstr>嵌入式微处理器分类</vt:lpstr>
      <vt:lpstr>嵌入式微处理器组成</vt:lpstr>
      <vt:lpstr>嵌入式微处理器组成-示例</vt:lpstr>
      <vt:lpstr>嵌入式操作系统</vt:lpstr>
      <vt:lpstr>嵌入式操作系统</vt:lpstr>
      <vt:lpstr>嵌入式系统设计方法</vt:lpstr>
      <vt:lpstr>嵌入式系统设计方法</vt:lpstr>
      <vt:lpstr>嵌入式系统设计—传统的开发过程</vt:lpstr>
      <vt:lpstr>嵌入式系统设计—软硬件协同设计</vt:lpstr>
      <vt:lpstr>嵌入式系统设计—软硬件协同设计</vt:lpstr>
      <vt:lpstr>嵌入式系统软件调试环境</vt:lpstr>
      <vt:lpstr>例子: GPS 移动地图的设计</vt:lpstr>
      <vt:lpstr>GPS 移动地图的需求</vt:lpstr>
      <vt:lpstr>GPS 移动地图需求表：</vt:lpstr>
      <vt:lpstr>系统描述</vt:lpstr>
      <vt:lpstr>GPS 系统描述</vt:lpstr>
      <vt:lpstr>系统设计</vt:lpstr>
      <vt:lpstr>GPS 移动地图块图</vt:lpstr>
      <vt:lpstr>GPS 移动地图的硬件结构</vt:lpstr>
      <vt:lpstr>GPS 移动地图的软件结构</vt:lpstr>
      <vt:lpstr>软硬件综合实现</vt:lpstr>
      <vt:lpstr>系统仿真验证</vt:lpstr>
      <vt:lpstr>嵌入式系统发展</vt:lpstr>
      <vt:lpstr>早期的历史</vt:lpstr>
      <vt:lpstr>早期的历史</vt:lpstr>
      <vt:lpstr>早期的历史（续）.</vt:lpstr>
      <vt:lpstr>嵌入式系统的发展（续）</vt:lpstr>
      <vt:lpstr>微处理器的变化</vt:lpstr>
      <vt:lpstr>小结</vt:lpstr>
      <vt:lpstr>作业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嵌入式系统概论</dc:title>
  <dc:creator>guojian</dc:creator>
  <cp:lastModifiedBy>Guo Jian</cp:lastModifiedBy>
  <cp:revision>76</cp:revision>
  <dcterms:created xsi:type="dcterms:W3CDTF">2021-03-26T07:49:19Z</dcterms:created>
  <dcterms:modified xsi:type="dcterms:W3CDTF">2023-03-14T02:56:03Z</dcterms:modified>
</cp:coreProperties>
</file>